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77" r:id="rId13"/>
    <p:sldId id="272" r:id="rId14"/>
    <p:sldId id="273" r:id="rId15"/>
    <p:sldId id="274" r:id="rId16"/>
    <p:sldId id="275" r:id="rId17"/>
    <p:sldId id="276" r:id="rId18"/>
    <p:sldId id="279" r:id="rId19"/>
    <p:sldId id="278" r:id="rId20"/>
    <p:sldId id="269" r:id="rId21"/>
    <p:sldId id="270" r:id="rId22"/>
    <p:sldId id="271"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GUEL FUERTES FERNANDEZ" initials="MFF" lastIdx="1" clrIdx="0">
    <p:extLst>
      <p:ext uri="{19B8F6BF-5375-455C-9EA6-DF929625EA0E}">
        <p15:presenceInfo xmlns:p15="http://schemas.microsoft.com/office/powerpoint/2012/main" userId="MIGUEL FUERTES FERNAND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95548"/>
    <a:srgbClr val="1E1E1E"/>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69" d="100"/>
          <a:sy n="69"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E7C59-2957-4C8E-B50E-D2BA2C5C88B4}" type="datetimeFigureOut">
              <a:rPr lang="en-US" smtClean="0"/>
              <a:t>3/9/2020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E6EF6-F441-4243-973D-FB496D8B9575}" type="slidenum">
              <a:rPr lang="en-US" smtClean="0"/>
              <a:t>‹#›</a:t>
            </a:fld>
            <a:endParaRPr lang="en-US"/>
          </a:p>
        </p:txBody>
      </p:sp>
    </p:spTree>
    <p:extLst>
      <p:ext uri="{BB962C8B-B14F-4D97-AF65-F5344CB8AC3E}">
        <p14:creationId xmlns:p14="http://schemas.microsoft.com/office/powerpoint/2010/main" val="2843114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AA25C-0B0F-4C7E-8C0D-F174F23D09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338DFA-760B-4F0B-8896-B22D736E0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31744-0C4A-41D7-9D53-0B1996EBA856}"/>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5" name="Footer Placeholder 4">
            <a:extLst>
              <a:ext uri="{FF2B5EF4-FFF2-40B4-BE49-F238E27FC236}">
                <a16:creationId xmlns:a16="http://schemas.microsoft.com/office/drawing/2014/main" id="{D4EEA39F-AF96-4A92-8FEB-F0C4BB344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F37A2-CFBB-426F-B2BE-939E293FB4BF}"/>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131089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AB11-3FF8-4C5E-BE3C-57B27C84D4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88E7BA-D029-4DC6-87B8-EABC442074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07C56-11F4-40F0-82F3-52CE10A96BDF}"/>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5" name="Footer Placeholder 4">
            <a:extLst>
              <a:ext uri="{FF2B5EF4-FFF2-40B4-BE49-F238E27FC236}">
                <a16:creationId xmlns:a16="http://schemas.microsoft.com/office/drawing/2014/main" id="{249DE3C9-241C-49A2-8309-AFF0F7065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64907-3DAF-44C1-BBBA-8B19F5652EF8}"/>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2208586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56666F-A796-45FE-92AB-2E68FCA14B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46D5F-19B0-4085-9B0F-0DE7D62E32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FF7D1-B9F9-43AD-B685-00BB305E2D53}"/>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5" name="Footer Placeholder 4">
            <a:extLst>
              <a:ext uri="{FF2B5EF4-FFF2-40B4-BE49-F238E27FC236}">
                <a16:creationId xmlns:a16="http://schemas.microsoft.com/office/drawing/2014/main" id="{FC353CFA-3BF6-4666-A77F-F69E8EBA7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ACC11-2033-4051-8510-2EDB20E942B5}"/>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25388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2982-33F1-4AFF-97B5-F73286C64F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56711-34EF-40AD-B1B3-A335DCE97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1781C-FE77-43BA-9FAC-C4E3749F01DF}"/>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5" name="Footer Placeholder 4">
            <a:extLst>
              <a:ext uri="{FF2B5EF4-FFF2-40B4-BE49-F238E27FC236}">
                <a16:creationId xmlns:a16="http://schemas.microsoft.com/office/drawing/2014/main" id="{EB90268C-0477-4FAC-8C1E-2CEB40F2A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AB17B-099E-4666-9C1F-48D221F22B99}"/>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2411400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D3D67-6445-4A5D-A354-A8F1FF4BB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3A692E-DCD0-4F20-9270-D13504086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D6D560-127F-4679-B3E2-4422F343906D}"/>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5" name="Footer Placeholder 4">
            <a:extLst>
              <a:ext uri="{FF2B5EF4-FFF2-40B4-BE49-F238E27FC236}">
                <a16:creationId xmlns:a16="http://schemas.microsoft.com/office/drawing/2014/main" id="{DB2D7542-5EA6-4AA5-8BF8-9FEDE9860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E3726-4770-42B4-A7A3-EC310C5CB112}"/>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2619087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0D85-BB6C-4375-8553-B19769CE76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8C00B-9396-45F4-8014-89847FA54F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A5D1-6FCA-4B01-960C-62F1B8D747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CE43AB-1E7B-40E5-8817-5197A273FDDF}"/>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6" name="Footer Placeholder 5">
            <a:extLst>
              <a:ext uri="{FF2B5EF4-FFF2-40B4-BE49-F238E27FC236}">
                <a16:creationId xmlns:a16="http://schemas.microsoft.com/office/drawing/2014/main" id="{A4578561-A1F5-4DD3-94FB-C0E395C8C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ECE49-5689-4FD6-B7CB-D584833FC3E0}"/>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420757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B732-4DB0-434E-B44E-EC91FC204D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D4645D-FBD3-4524-B40B-4A034F300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060A60-E15E-48AC-A36B-C4B6D78332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DC40E-77B9-4749-B9EB-D9D98C816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3654B-9FE5-4BD3-ACDA-C4D8A4F7C6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F95803-CC36-4CAE-A92D-A9C22A97E575}"/>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8" name="Footer Placeholder 7">
            <a:extLst>
              <a:ext uri="{FF2B5EF4-FFF2-40B4-BE49-F238E27FC236}">
                <a16:creationId xmlns:a16="http://schemas.microsoft.com/office/drawing/2014/main" id="{B16CEA5F-E8D4-4622-A98F-3563D9A48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77C5C1-EE0D-4AF9-9229-6DFAB65C3B0B}"/>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121888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17D4-0447-4C01-86B5-D9355E8207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5D179-9D70-482F-A86C-6AE1F37F7E62}"/>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4" name="Footer Placeholder 3">
            <a:extLst>
              <a:ext uri="{FF2B5EF4-FFF2-40B4-BE49-F238E27FC236}">
                <a16:creationId xmlns:a16="http://schemas.microsoft.com/office/drawing/2014/main" id="{F7920C5E-3526-4BB7-B981-75F56967BA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1519DF-4D9E-467A-8746-E65A93F3ED0E}"/>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88021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F1081-D24F-4902-91B1-F50B6558121F}"/>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3" name="Footer Placeholder 2">
            <a:extLst>
              <a:ext uri="{FF2B5EF4-FFF2-40B4-BE49-F238E27FC236}">
                <a16:creationId xmlns:a16="http://schemas.microsoft.com/office/drawing/2014/main" id="{32C25B13-2597-477D-AE99-31598DF3BD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AF6E80-D8FC-4C15-8B3D-CFAE5078F8FA}"/>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1902991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0C77-346F-4D08-BF7F-40A4AD46A1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A51513-28E7-461F-86AC-3BBAB5512F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9A0CBB-EF71-463D-952C-D55FAF8E8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DB96C-4CB9-4E67-A582-A3B7A649008D}"/>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6" name="Footer Placeholder 5">
            <a:extLst>
              <a:ext uri="{FF2B5EF4-FFF2-40B4-BE49-F238E27FC236}">
                <a16:creationId xmlns:a16="http://schemas.microsoft.com/office/drawing/2014/main" id="{C49AB2D6-9472-4B54-BC3D-C708622E3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CFBD5-2B98-4AB0-A7F0-B42A22C26370}"/>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40865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CF14-C705-490F-BEEF-27F33FB3D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180A14-41CB-4387-BA21-ECA066234A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45156B-144A-4E08-8865-52B12A3F5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75B516-DF99-4651-8564-AE4CA1AA4324}"/>
              </a:ext>
            </a:extLst>
          </p:cNvPr>
          <p:cNvSpPr>
            <a:spLocks noGrp="1"/>
          </p:cNvSpPr>
          <p:nvPr>
            <p:ph type="dt" sz="half" idx="10"/>
          </p:nvPr>
        </p:nvSpPr>
        <p:spPr/>
        <p:txBody>
          <a:bodyPr/>
          <a:lstStyle/>
          <a:p>
            <a:fld id="{B031D900-605A-404A-8C05-08FC83ECAA79}" type="datetimeFigureOut">
              <a:rPr lang="en-US" smtClean="0"/>
              <a:t>3/9/2020</a:t>
            </a:fld>
            <a:endParaRPr lang="en-US"/>
          </a:p>
        </p:txBody>
      </p:sp>
      <p:sp>
        <p:nvSpPr>
          <p:cNvPr id="6" name="Footer Placeholder 5">
            <a:extLst>
              <a:ext uri="{FF2B5EF4-FFF2-40B4-BE49-F238E27FC236}">
                <a16:creationId xmlns:a16="http://schemas.microsoft.com/office/drawing/2014/main" id="{011AE229-3338-4324-850B-E43C2CBA3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A3E2B-773A-461E-B6E2-1790ED8D350B}"/>
              </a:ext>
            </a:extLst>
          </p:cNvPr>
          <p:cNvSpPr>
            <a:spLocks noGrp="1"/>
          </p:cNvSpPr>
          <p:nvPr>
            <p:ph type="sldNum" sz="quarter" idx="12"/>
          </p:nvPr>
        </p:nvSpPr>
        <p:spPr/>
        <p:txBody>
          <a:bodyPr/>
          <a:lstStyle/>
          <a:p>
            <a:fld id="{48D5FA86-3111-435E-9B44-ACA4ED081372}" type="slidenum">
              <a:rPr lang="en-US" smtClean="0"/>
              <a:t>‹#›</a:t>
            </a:fld>
            <a:endParaRPr lang="en-US"/>
          </a:p>
        </p:txBody>
      </p:sp>
    </p:spTree>
    <p:extLst>
      <p:ext uri="{BB962C8B-B14F-4D97-AF65-F5344CB8AC3E}">
        <p14:creationId xmlns:p14="http://schemas.microsoft.com/office/powerpoint/2010/main" val="64134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CC0906-9459-4888-B29F-2DBD4B999E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64A3C3-5F5D-4C51-9152-314FED430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0EA147-7205-41C0-ABEE-8FC990FCEF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1D900-605A-404A-8C05-08FC83ECAA79}" type="datetimeFigureOut">
              <a:rPr lang="en-US" smtClean="0"/>
              <a:t>3/9/2020</a:t>
            </a:fld>
            <a:endParaRPr lang="en-US"/>
          </a:p>
        </p:txBody>
      </p:sp>
      <p:sp>
        <p:nvSpPr>
          <p:cNvPr id="5" name="Footer Placeholder 4">
            <a:extLst>
              <a:ext uri="{FF2B5EF4-FFF2-40B4-BE49-F238E27FC236}">
                <a16:creationId xmlns:a16="http://schemas.microsoft.com/office/drawing/2014/main" id="{AA65549E-C9D2-47BA-B7F0-8876446F5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82A5B9-9F22-40D8-AF01-49A30C8F6E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5FA86-3111-435E-9B44-ACA4ED081372}" type="slidenum">
              <a:rPr lang="en-US" smtClean="0"/>
              <a:t>‹#›</a:t>
            </a:fld>
            <a:endParaRPr lang="en-US"/>
          </a:p>
        </p:txBody>
      </p:sp>
    </p:spTree>
    <p:extLst>
      <p:ext uri="{BB962C8B-B14F-4D97-AF65-F5344CB8AC3E}">
        <p14:creationId xmlns:p14="http://schemas.microsoft.com/office/powerpoint/2010/main" val="499538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1.jp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diariodenavarra.es/noticias/navarra/2017/11/27/la-investigadora-navarra-ainara-garde-premio-internacional-medicina-infantil-564133-300.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www.elgrupoinformatico.com/habilitar-origenes-desconocidos-android-para-instalar-apps-fuera-google-play-t22996.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hkfuertes/tension-app-project/blob/master/server.md"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kfuertes/tension-app-project/blob/master/app.md"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07E5-6DA9-4068-B83F-DAD4F068E1EF}"/>
              </a:ext>
            </a:extLst>
          </p:cNvPr>
          <p:cNvSpPr>
            <a:spLocks noGrp="1"/>
          </p:cNvSpPr>
          <p:nvPr>
            <p:ph type="ctrTitle"/>
          </p:nvPr>
        </p:nvSpPr>
        <p:spPr>
          <a:xfrm>
            <a:off x="6746628" y="1783959"/>
            <a:ext cx="4645250" cy="2889114"/>
          </a:xfrm>
        </p:spPr>
        <p:txBody>
          <a:bodyPr anchor="b">
            <a:normAutofit/>
          </a:bodyPr>
          <a:lstStyle/>
          <a:p>
            <a:pPr algn="l"/>
            <a:r>
              <a:rPr lang="en-US" sz="7200" b="1" dirty="0" err="1"/>
              <a:t>Tension</a:t>
            </a:r>
            <a:r>
              <a:rPr lang="en-US" dirty="0" err="1"/>
              <a:t>App</a:t>
            </a:r>
            <a:endParaRPr lang="en-US" dirty="0"/>
          </a:p>
        </p:txBody>
      </p:sp>
      <p:sp>
        <p:nvSpPr>
          <p:cNvPr id="3" name="Subtitle 2">
            <a:extLst>
              <a:ext uri="{FF2B5EF4-FFF2-40B4-BE49-F238E27FC236}">
                <a16:creationId xmlns:a16="http://schemas.microsoft.com/office/drawing/2014/main" id="{9461E81D-2ACC-4F63-A2B4-98E459B21015}"/>
              </a:ext>
            </a:extLst>
          </p:cNvPr>
          <p:cNvSpPr>
            <a:spLocks noGrp="1"/>
          </p:cNvSpPr>
          <p:nvPr>
            <p:ph type="subTitle" idx="1"/>
          </p:nvPr>
        </p:nvSpPr>
        <p:spPr>
          <a:xfrm>
            <a:off x="6746627" y="4750893"/>
            <a:ext cx="4645250" cy="1147863"/>
          </a:xfrm>
        </p:spPr>
        <p:txBody>
          <a:bodyPr anchor="t">
            <a:normAutofit/>
          </a:bodyPr>
          <a:lstStyle/>
          <a:p>
            <a:pPr algn="l"/>
            <a:r>
              <a:rPr lang="en-US" sz="1900" dirty="0"/>
              <a:t>Sistema de gestion y </a:t>
            </a:r>
            <a:r>
              <a:rPr lang="en-US" sz="1900" dirty="0" err="1"/>
              <a:t>monitorizacion</a:t>
            </a:r>
            <a:r>
              <a:rPr lang="en-US" sz="1900" dirty="0"/>
              <a:t> de </a:t>
            </a:r>
            <a:r>
              <a:rPr lang="en-US" sz="1900" dirty="0" err="1"/>
              <a:t>medidas</a:t>
            </a:r>
            <a:r>
              <a:rPr lang="en-US" sz="1900" dirty="0"/>
              <a:t> de </a:t>
            </a:r>
            <a:r>
              <a:rPr lang="en-US" sz="1900" dirty="0" err="1"/>
              <a:t>presion</a:t>
            </a:r>
            <a:r>
              <a:rPr lang="en-US" sz="1900" dirty="0"/>
              <a:t> </a:t>
            </a:r>
            <a:r>
              <a:rPr lang="en-US" sz="1900" dirty="0" err="1"/>
              <a:t>sanguinea</a:t>
            </a:r>
            <a:r>
              <a:rPr lang="en-US" sz="1900" dirty="0"/>
              <a:t>, </a:t>
            </a:r>
            <a:r>
              <a:rPr lang="en-US" sz="1900" dirty="0" err="1"/>
              <a:t>pulso</a:t>
            </a:r>
            <a:r>
              <a:rPr lang="en-US" sz="1900" dirty="0"/>
              <a:t> y peso, </a:t>
            </a:r>
            <a:r>
              <a:rPr lang="en-US" sz="1900" dirty="0" err="1"/>
              <a:t>asi</a:t>
            </a:r>
            <a:r>
              <a:rPr lang="en-US" sz="1900" dirty="0"/>
              <a:t> </a:t>
            </a:r>
            <a:r>
              <a:rPr lang="en-US" sz="1900" dirty="0" err="1"/>
              <a:t>como</a:t>
            </a:r>
            <a:r>
              <a:rPr lang="en-US" sz="1900" dirty="0"/>
              <a:t> </a:t>
            </a:r>
            <a:r>
              <a:rPr lang="en-US" sz="1900" dirty="0" err="1"/>
              <a:t>medición</a:t>
            </a:r>
            <a:r>
              <a:rPr lang="en-US" sz="1900" dirty="0"/>
              <a:t> de </a:t>
            </a:r>
            <a:r>
              <a:rPr lang="en-US" sz="1900" dirty="0" err="1"/>
              <a:t>pulso</a:t>
            </a:r>
            <a:r>
              <a:rPr lang="en-US" sz="1900" dirty="0"/>
              <a:t> </a:t>
            </a:r>
            <a:r>
              <a:rPr lang="en-US" sz="1900" dirty="0" err="1"/>
              <a:t>mediante</a:t>
            </a:r>
            <a:r>
              <a:rPr lang="en-US" sz="1900" dirty="0"/>
              <a:t> smartphone y Arduino</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D4A8A49-AA11-424E-AA74-5E3E9BA4DA5A}"/>
              </a:ext>
            </a:extLst>
          </p:cNvPr>
          <p:cNvSpPr txBox="1"/>
          <p:nvPr/>
        </p:nvSpPr>
        <p:spPr>
          <a:xfrm>
            <a:off x="9395314" y="6331927"/>
            <a:ext cx="2552700" cy="369332"/>
          </a:xfrm>
          <a:prstGeom prst="rect">
            <a:avLst/>
          </a:prstGeom>
          <a:noFill/>
        </p:spPr>
        <p:txBody>
          <a:bodyPr wrap="square" rtlCol="0">
            <a:spAutoFit/>
          </a:bodyPr>
          <a:lstStyle/>
          <a:p>
            <a:pPr algn="r"/>
            <a:r>
              <a:rPr lang="en-US" dirty="0"/>
              <a:t>Miguel Fuertes</a:t>
            </a:r>
          </a:p>
        </p:txBody>
      </p:sp>
      <p:sp>
        <p:nvSpPr>
          <p:cNvPr id="9" name="Rectangle 8">
            <a:extLst>
              <a:ext uri="{FF2B5EF4-FFF2-40B4-BE49-F238E27FC236}">
                <a16:creationId xmlns:a16="http://schemas.microsoft.com/office/drawing/2014/main" id="{00F05541-0834-4E35-84BB-453437C294CE}"/>
              </a:ext>
            </a:extLst>
          </p:cNvPr>
          <p:cNvSpPr/>
          <p:nvPr/>
        </p:nvSpPr>
        <p:spPr>
          <a:xfrm>
            <a:off x="-228600" y="-193964"/>
            <a:ext cx="6506308" cy="7219018"/>
          </a:xfrm>
          <a:prstGeom prst="rect">
            <a:avLst/>
          </a:prstGeom>
          <a:solidFill>
            <a:srgbClr val="79554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8" name="Picture 7" descr="A close up of a logo&#10;&#10;Description automatically generated">
            <a:extLst>
              <a:ext uri="{FF2B5EF4-FFF2-40B4-BE49-F238E27FC236}">
                <a16:creationId xmlns:a16="http://schemas.microsoft.com/office/drawing/2014/main" id="{73FE0A50-9C23-486E-8E9D-40DB4E07D8B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041368" y="3477358"/>
            <a:ext cx="2599364" cy="2599364"/>
          </a:xfrm>
          <a:prstGeom prst="rect">
            <a:avLst/>
          </a:prstGeom>
        </p:spPr>
      </p:pic>
    </p:spTree>
    <p:extLst>
      <p:ext uri="{BB962C8B-B14F-4D97-AF65-F5344CB8AC3E}">
        <p14:creationId xmlns:p14="http://schemas.microsoft.com/office/powerpoint/2010/main" val="35559807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180288" y="-318654"/>
            <a:ext cx="12981888" cy="1524352"/>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57902"/>
            <a:ext cx="10972800" cy="1325563"/>
          </a:xfrm>
        </p:spPr>
        <p:txBody>
          <a:bodyPr/>
          <a:lstStyle/>
          <a:p>
            <a:r>
              <a:rPr lang="es-ES_tradnl" i="1" dirty="0">
                <a:solidFill>
                  <a:schemeClr val="bg1"/>
                </a:solidFill>
              </a:rPr>
              <a:t>  Extra</a:t>
            </a:r>
            <a:r>
              <a:rPr lang="es-ES_tradnl" b="1" dirty="0">
                <a:solidFill>
                  <a:schemeClr val="bg1"/>
                </a:solidFill>
              </a:rPr>
              <a:t>: Dispositivo Arduino</a:t>
            </a:r>
            <a:endParaRPr lang="es-ES_tradnl" b="1" i="1" dirty="0">
              <a:solidFill>
                <a:schemeClr val="bg1"/>
              </a:solidFill>
            </a:endParaRPr>
          </a:p>
        </p:txBody>
      </p:sp>
      <p:pic>
        <p:nvPicPr>
          <p:cNvPr id="3" name="Picture 2">
            <a:extLst>
              <a:ext uri="{FF2B5EF4-FFF2-40B4-BE49-F238E27FC236}">
                <a16:creationId xmlns:a16="http://schemas.microsoft.com/office/drawing/2014/main" id="{D2A574D7-F4DF-4A13-A6C8-307314A73B2A}"/>
              </a:ext>
            </a:extLst>
          </p:cNvPr>
          <p:cNvPicPr>
            <a:picLocks noChangeAspect="1"/>
          </p:cNvPicPr>
          <p:nvPr/>
        </p:nvPicPr>
        <p:blipFill>
          <a:blip r:embed="rId2"/>
          <a:stretch>
            <a:fillRect/>
          </a:stretch>
        </p:blipFill>
        <p:spPr>
          <a:xfrm>
            <a:off x="2536329" y="1561232"/>
            <a:ext cx="7119341" cy="4538059"/>
          </a:xfrm>
          <a:prstGeom prst="rect">
            <a:avLst/>
          </a:prstGeom>
        </p:spPr>
      </p:pic>
    </p:spTree>
    <p:extLst>
      <p:ext uri="{BB962C8B-B14F-4D97-AF65-F5344CB8AC3E}">
        <p14:creationId xmlns:p14="http://schemas.microsoft.com/office/powerpoint/2010/main" val="2545898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93700" y="-180109"/>
            <a:ext cx="12979400" cy="6541983"/>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597400" y="56134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spTree>
    <p:extLst>
      <p:ext uri="{BB962C8B-B14F-4D97-AF65-F5344CB8AC3E}">
        <p14:creationId xmlns:p14="http://schemas.microsoft.com/office/powerpoint/2010/main" val="251069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748145"/>
            <a:ext cx="12979400" cy="2931718"/>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14351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pic>
        <p:nvPicPr>
          <p:cNvPr id="4" name="Picture 3" descr="A close up of a cell phone&#10;&#10;Description automatically generated">
            <a:extLst>
              <a:ext uri="{FF2B5EF4-FFF2-40B4-BE49-F238E27FC236}">
                <a16:creationId xmlns:a16="http://schemas.microsoft.com/office/drawing/2014/main" id="{457EDA90-4354-40A6-86F0-5BCEE981C69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7411" t="17294" r="15884" b="24647"/>
          <a:stretch/>
        </p:blipFill>
        <p:spPr>
          <a:xfrm>
            <a:off x="8908473" y="2476224"/>
            <a:ext cx="2618510" cy="2279073"/>
          </a:xfrm>
          <a:prstGeom prst="rect">
            <a:avLst/>
          </a:prstGeom>
        </p:spPr>
      </p:pic>
      <p:sp>
        <p:nvSpPr>
          <p:cNvPr id="5" name="TextBox 4">
            <a:extLst>
              <a:ext uri="{FF2B5EF4-FFF2-40B4-BE49-F238E27FC236}">
                <a16:creationId xmlns:a16="http://schemas.microsoft.com/office/drawing/2014/main" id="{051BBBE7-F871-4543-B37B-4FF6C55FB51B}"/>
              </a:ext>
            </a:extLst>
          </p:cNvPr>
          <p:cNvSpPr txBox="1"/>
          <p:nvPr/>
        </p:nvSpPr>
        <p:spPr>
          <a:xfrm>
            <a:off x="457200" y="2784764"/>
            <a:ext cx="7135091" cy="2616101"/>
          </a:xfrm>
          <a:prstGeom prst="rect">
            <a:avLst/>
          </a:prstGeom>
          <a:noFill/>
        </p:spPr>
        <p:txBody>
          <a:bodyPr wrap="square" rtlCol="0">
            <a:spAutoFit/>
          </a:bodyPr>
          <a:lstStyle/>
          <a:p>
            <a:r>
              <a:rPr lang="es-ES" sz="2400" b="1" dirty="0">
                <a:solidFill>
                  <a:schemeClr val="bg1"/>
                </a:solidFill>
              </a:rPr>
              <a:t>¿Cómo funciona un Pulsioxímetro?</a:t>
            </a:r>
          </a:p>
          <a:p>
            <a:pPr marL="342900" indent="-342900">
              <a:buFontTx/>
              <a:buChar char="-"/>
            </a:pPr>
            <a:r>
              <a:rPr lang="es-ES" sz="2000" dirty="0">
                <a:solidFill>
                  <a:schemeClr val="bg1"/>
                </a:solidFill>
              </a:rPr>
              <a:t>Entran en juego varias partes, pero en esencia se le hace pasar un haz de luz por el dedo, desde un emisor hasta un receptor.</a:t>
            </a:r>
          </a:p>
          <a:p>
            <a:pPr marL="342900" indent="-342900">
              <a:buFontTx/>
              <a:buChar char="-"/>
            </a:pPr>
            <a:r>
              <a:rPr lang="es-ES" sz="2000" dirty="0">
                <a:solidFill>
                  <a:schemeClr val="bg1"/>
                </a:solidFill>
              </a:rPr>
              <a:t>Al oxigenarse con cada latido, hay mas cantidad de sangre en el dedo con lo que la luz que recibe el receptor es menos por un intervalo mínimo de tiempo</a:t>
            </a:r>
            <a:r>
              <a:rPr lang="en-US" sz="2000" dirty="0">
                <a:solidFill>
                  <a:schemeClr val="bg1"/>
                </a:solidFill>
              </a:rPr>
              <a:t>.</a:t>
            </a:r>
          </a:p>
          <a:p>
            <a:pPr marL="342900" indent="-342900">
              <a:buFontTx/>
              <a:buChar char="-"/>
            </a:pPr>
            <a:r>
              <a:rPr lang="es-ES" sz="2000" dirty="0">
                <a:solidFill>
                  <a:schemeClr val="bg1"/>
                </a:solidFill>
              </a:rPr>
              <a:t>Al repetir esto por un intervalo de tiempo, se calcula viendo el numero de veces que la intensidad registrada ha sido menor</a:t>
            </a:r>
            <a:r>
              <a:rPr lang="en-US" sz="2000" dirty="0">
                <a:solidFill>
                  <a:schemeClr val="bg1"/>
                </a:solidFill>
              </a:rPr>
              <a:t>.</a:t>
            </a:r>
            <a:endParaRPr lang="es-ES" sz="2000" dirty="0">
              <a:solidFill>
                <a:schemeClr val="bg1"/>
              </a:solidFill>
            </a:endParaRPr>
          </a:p>
        </p:txBody>
      </p:sp>
      <p:pic>
        <p:nvPicPr>
          <p:cNvPr id="8" name="Picture 7" descr="A picture containing clock&#10;&#10;Description automatically generated">
            <a:extLst>
              <a:ext uri="{FF2B5EF4-FFF2-40B4-BE49-F238E27FC236}">
                <a16:creationId xmlns:a16="http://schemas.microsoft.com/office/drawing/2014/main" id="{49BEDCC4-66E7-4666-86D4-21210878D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324" y="5180445"/>
            <a:ext cx="3183659" cy="1348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0035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0BDA690-182D-4F15-9184-534A8257A910}"/>
              </a:ext>
            </a:extLst>
          </p:cNvPr>
          <p:cNvGrpSpPr/>
          <p:nvPr/>
        </p:nvGrpSpPr>
        <p:grpSpPr>
          <a:xfrm>
            <a:off x="745890" y="2659495"/>
            <a:ext cx="3876910" cy="2425797"/>
            <a:chOff x="995506" y="3025597"/>
            <a:chExt cx="3876910" cy="2425797"/>
          </a:xfrm>
        </p:grpSpPr>
        <p:pic>
          <p:nvPicPr>
            <p:cNvPr id="6" name="Picture 5" descr="A picture containing sitting, black, monitor, computer&#10;&#10;Description automatically generated">
              <a:extLst>
                <a:ext uri="{FF2B5EF4-FFF2-40B4-BE49-F238E27FC236}">
                  <a16:creationId xmlns:a16="http://schemas.microsoft.com/office/drawing/2014/main" id="{9D41A011-442F-4D45-A6F9-490F79663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06" y="3025597"/>
              <a:ext cx="2853171" cy="2425797"/>
            </a:xfrm>
            <a:prstGeom prst="rect">
              <a:avLst/>
            </a:prstGeom>
          </p:spPr>
        </p:pic>
        <p:pic>
          <p:nvPicPr>
            <p:cNvPr id="9" name="Picture 8" descr="A close up of a persons hand&#10;&#10;Description automatically generated">
              <a:extLst>
                <a:ext uri="{FF2B5EF4-FFF2-40B4-BE49-F238E27FC236}">
                  <a16:creationId xmlns:a16="http://schemas.microsoft.com/office/drawing/2014/main" id="{1ED9FACB-63C4-4F73-B856-7A948D5CF29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300" b="43055" l="16650" r="45693"/>
                      </a14:imgEffect>
                    </a14:imgLayer>
                  </a14:imgProps>
                </a:ext>
                <a:ext uri="{28A0092B-C50C-407E-A947-70E740481C1C}">
                  <a14:useLocalDpi xmlns:a14="http://schemas.microsoft.com/office/drawing/2010/main" val="0"/>
                </a:ext>
              </a:extLst>
            </a:blip>
            <a:srcRect l="13020" t="26456" r="50677" b="55101"/>
            <a:stretch/>
          </p:blipFill>
          <p:spPr>
            <a:xfrm rot="20539480">
              <a:off x="1731527" y="3669210"/>
              <a:ext cx="3140889" cy="1397527"/>
            </a:xfrm>
            <a:prstGeom prst="rect">
              <a:avLst/>
            </a:prstGeom>
          </p:spPr>
        </p:pic>
        <p:sp>
          <p:nvSpPr>
            <p:cNvPr id="10" name="Rectangle 9">
              <a:extLst>
                <a:ext uri="{FF2B5EF4-FFF2-40B4-BE49-F238E27FC236}">
                  <a16:creationId xmlns:a16="http://schemas.microsoft.com/office/drawing/2014/main" id="{0D63150C-C29A-4B20-8BE0-30264B239EC8}"/>
                </a:ext>
              </a:extLst>
            </p:cNvPr>
            <p:cNvSpPr/>
            <p:nvPr/>
          </p:nvSpPr>
          <p:spPr>
            <a:xfrm>
              <a:off x="3848677" y="3602182"/>
              <a:ext cx="917287" cy="1330036"/>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4EB16812-7D5F-4B72-8676-26C19E31057C}"/>
              </a:ext>
            </a:extLst>
          </p:cNvPr>
          <p:cNvSpPr/>
          <p:nvPr/>
        </p:nvSpPr>
        <p:spPr>
          <a:xfrm>
            <a:off x="-368300" y="-749300"/>
            <a:ext cx="12979400" cy="2932873"/>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14351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sp>
        <p:nvSpPr>
          <p:cNvPr id="5" name="TextBox 4">
            <a:extLst>
              <a:ext uri="{FF2B5EF4-FFF2-40B4-BE49-F238E27FC236}">
                <a16:creationId xmlns:a16="http://schemas.microsoft.com/office/drawing/2014/main" id="{051BBBE7-F871-4543-B37B-4FF6C55FB51B}"/>
              </a:ext>
            </a:extLst>
          </p:cNvPr>
          <p:cNvSpPr txBox="1"/>
          <p:nvPr/>
        </p:nvSpPr>
        <p:spPr>
          <a:xfrm>
            <a:off x="4108108" y="2693820"/>
            <a:ext cx="7135091" cy="2923877"/>
          </a:xfrm>
          <a:prstGeom prst="rect">
            <a:avLst/>
          </a:prstGeom>
          <a:noFill/>
        </p:spPr>
        <p:txBody>
          <a:bodyPr wrap="square" rtlCol="0">
            <a:spAutoFit/>
          </a:bodyPr>
          <a:lstStyle/>
          <a:p>
            <a:r>
              <a:rPr lang="es-ES" sz="2400" b="1" dirty="0">
                <a:solidFill>
                  <a:schemeClr val="bg1"/>
                </a:solidFill>
              </a:rPr>
              <a:t>¿Cómo funciona un Pulsioxímetro en un Smartphone?</a:t>
            </a:r>
          </a:p>
          <a:p>
            <a:pPr marL="342900" indent="-342900">
              <a:buFont typeface="Arial" panose="020B0604020202020204" pitchFamily="34" charset="0"/>
              <a:buChar char="•"/>
            </a:pPr>
            <a:r>
              <a:rPr lang="es-ES" sz="2000" dirty="0">
                <a:solidFill>
                  <a:schemeClr val="bg1"/>
                </a:solidFill>
              </a:rPr>
              <a:t>En este caso la idea es similar, solo que en vez de tener el emisor de luz y el receptor alineados en la misma vertical, usaremos el flash del smartphone como la fuente de luz, y la cámara como el sensor de luz.</a:t>
            </a:r>
          </a:p>
          <a:p>
            <a:pPr marL="342900" indent="-342900">
              <a:buFont typeface="Arial" panose="020B0604020202020204" pitchFamily="34" charset="0"/>
              <a:buChar char="•"/>
            </a:pPr>
            <a:r>
              <a:rPr lang="es-ES" sz="2000" dirty="0">
                <a:solidFill>
                  <a:schemeClr val="bg1"/>
                </a:solidFill>
              </a:rPr>
              <a:t>Mediremos diferencia de color (en este caso el rojo) para ver cuando hay un flujo de sangre (debido al latido) y cuando no.</a:t>
            </a:r>
          </a:p>
          <a:p>
            <a:pPr marL="342900" indent="-342900">
              <a:buFont typeface="Arial" panose="020B0604020202020204" pitchFamily="34" charset="0"/>
              <a:buChar char="•"/>
            </a:pPr>
            <a:r>
              <a:rPr lang="es-ES" sz="2000" dirty="0">
                <a:solidFill>
                  <a:schemeClr val="bg1"/>
                </a:solidFill>
              </a:rPr>
              <a:t>Repitiendo esto varias veces podemos obtener las pulsaciones por minuto.</a:t>
            </a:r>
          </a:p>
        </p:txBody>
      </p:sp>
      <p:pic>
        <p:nvPicPr>
          <p:cNvPr id="8" name="Picture 7" descr="A picture containing clock&#10;&#10;Description automatically generated">
            <a:extLst>
              <a:ext uri="{FF2B5EF4-FFF2-40B4-BE49-F238E27FC236}">
                <a16:creationId xmlns:a16="http://schemas.microsoft.com/office/drawing/2014/main" id="{49BEDCC4-66E7-4666-86D4-21210878D2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890" y="5180446"/>
            <a:ext cx="2853171" cy="1208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04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93700" y="-101449"/>
            <a:ext cx="12979400" cy="1208402"/>
          </a:xfrm>
          <a:prstGeom prst="rect">
            <a:avLst/>
          </a:prstGeom>
          <a:solidFill>
            <a:srgbClr val="795548"/>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597400" y="35848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pic>
        <p:nvPicPr>
          <p:cNvPr id="4" name="Picture 3" descr="A picture containing drawing&#10;&#10;Description automatically generated">
            <a:extLst>
              <a:ext uri="{FF2B5EF4-FFF2-40B4-BE49-F238E27FC236}">
                <a16:creationId xmlns:a16="http://schemas.microsoft.com/office/drawing/2014/main" id="{4D546932-F745-405D-85EF-EDE4D3F24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700" y="2286528"/>
            <a:ext cx="4349750" cy="3516048"/>
          </a:xfrm>
          <a:prstGeom prst="rect">
            <a:avLst/>
          </a:prstGeom>
        </p:spPr>
      </p:pic>
      <p:sp>
        <p:nvSpPr>
          <p:cNvPr id="7" name="TextBox 6">
            <a:extLst>
              <a:ext uri="{FF2B5EF4-FFF2-40B4-BE49-F238E27FC236}">
                <a16:creationId xmlns:a16="http://schemas.microsoft.com/office/drawing/2014/main" id="{CF671F85-C049-4240-8A12-457F899C0CAB}"/>
              </a:ext>
            </a:extLst>
          </p:cNvPr>
          <p:cNvSpPr txBox="1"/>
          <p:nvPr/>
        </p:nvSpPr>
        <p:spPr>
          <a:xfrm>
            <a:off x="266700" y="1228397"/>
            <a:ext cx="8953500" cy="5632311"/>
          </a:xfrm>
          <a:prstGeom prst="rect">
            <a:avLst/>
          </a:prstGeom>
          <a:noFill/>
        </p:spPr>
        <p:txBody>
          <a:bodyPr wrap="square" rtlCol="0">
            <a:spAutoFit/>
          </a:bodyPr>
          <a:lstStyle/>
          <a:p>
            <a:r>
              <a:rPr lang="es-ES" sz="2400" b="1" dirty="0"/>
              <a:t>Representación de la imagen:</a:t>
            </a:r>
          </a:p>
          <a:p>
            <a:r>
              <a:rPr lang="es-ES" sz="2400" dirty="0"/>
              <a:t>En informática o en general, la imagen se representa como una colección de tres matices, mapeando los tres colores principales. En cada matriz (filas y columnas, como anchura y altura de la imagen) se almacena un valor de intensidad entre 0 y 255 para cada uno de los colores:</a:t>
            </a:r>
          </a:p>
          <a:p>
            <a:pPr marL="285750" indent="-285750">
              <a:buFontTx/>
              <a:buChar char="-"/>
            </a:pPr>
            <a:r>
              <a:rPr lang="es-ES" sz="2400" dirty="0"/>
              <a:t>El 255,0,0 es el Rojo</a:t>
            </a:r>
          </a:p>
          <a:p>
            <a:pPr marL="285750" indent="-285750">
              <a:buFontTx/>
              <a:buChar char="-"/>
            </a:pPr>
            <a:r>
              <a:rPr lang="es-ES" sz="2400" dirty="0"/>
              <a:t>El 0,255,0 es el Verde</a:t>
            </a:r>
          </a:p>
          <a:p>
            <a:pPr marL="285750" indent="-285750">
              <a:buFontTx/>
              <a:buChar char="-"/>
            </a:pPr>
            <a:r>
              <a:rPr lang="es-ES" sz="2400" dirty="0"/>
              <a:t>El 0,0,255 es el Azul</a:t>
            </a:r>
          </a:p>
          <a:p>
            <a:pPr marL="285750" indent="-285750">
              <a:buFontTx/>
              <a:buChar char="-"/>
            </a:pPr>
            <a:r>
              <a:rPr lang="es-ES" sz="2400" dirty="0"/>
              <a:t>El 255,255,0 es el Amarillo</a:t>
            </a:r>
          </a:p>
          <a:p>
            <a:pPr marL="285750" indent="-285750">
              <a:buFontTx/>
              <a:buChar char="-"/>
            </a:pPr>
            <a:r>
              <a:rPr lang="es-ES" sz="2400" dirty="0"/>
              <a:t>… y así todas las posibles combinaciones.</a:t>
            </a:r>
          </a:p>
          <a:p>
            <a:endParaRPr lang="es-ES" sz="2400" dirty="0"/>
          </a:p>
          <a:p>
            <a:r>
              <a:rPr lang="es-ES" sz="2400" dirty="0"/>
              <a:t>Como el dedo y la sangre son de color rojo, computar las otras dos aportaciones seria calculo absurdo que no aportaría valor, con lo que solo trabajaremos con una matriz, la roja.</a:t>
            </a:r>
            <a:endParaRPr lang="en-US" sz="2400" dirty="0"/>
          </a:p>
        </p:txBody>
      </p:sp>
    </p:spTree>
    <p:extLst>
      <p:ext uri="{BB962C8B-B14F-4D97-AF65-F5344CB8AC3E}">
        <p14:creationId xmlns:p14="http://schemas.microsoft.com/office/powerpoint/2010/main" val="118254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93700" y="-101449"/>
            <a:ext cx="12979400" cy="1208402"/>
          </a:xfrm>
          <a:prstGeom prst="rect">
            <a:avLst/>
          </a:prstGeom>
          <a:solidFill>
            <a:srgbClr val="795548"/>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597400" y="35848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sp>
        <p:nvSpPr>
          <p:cNvPr id="7" name="TextBox 6">
            <a:extLst>
              <a:ext uri="{FF2B5EF4-FFF2-40B4-BE49-F238E27FC236}">
                <a16:creationId xmlns:a16="http://schemas.microsoft.com/office/drawing/2014/main" id="{CF671F85-C049-4240-8A12-457F899C0CAB}"/>
              </a:ext>
            </a:extLst>
          </p:cNvPr>
          <p:cNvSpPr txBox="1"/>
          <p:nvPr/>
        </p:nvSpPr>
        <p:spPr>
          <a:xfrm>
            <a:off x="3494809" y="1699452"/>
            <a:ext cx="8953500" cy="4524315"/>
          </a:xfrm>
          <a:prstGeom prst="rect">
            <a:avLst/>
          </a:prstGeom>
          <a:noFill/>
        </p:spPr>
        <p:txBody>
          <a:bodyPr wrap="square" rtlCol="0">
            <a:spAutoFit/>
          </a:bodyPr>
          <a:lstStyle/>
          <a:p>
            <a:r>
              <a:rPr lang="es-ES" sz="2400" dirty="0"/>
              <a:t>Para cada momento calcularemos la media del color rojo de lo calculado por la imagen. </a:t>
            </a:r>
          </a:p>
          <a:p>
            <a:endParaRPr lang="es-ES" sz="2400" dirty="0"/>
          </a:p>
          <a:p>
            <a:r>
              <a:rPr lang="es-ES" sz="2400" dirty="0"/>
              <a:t>Si justo ha habido un latido, habrá mas sangre, con lo que veremos menos luz, con lo que el color será mas oscuro (mas cerca de 0).</a:t>
            </a:r>
          </a:p>
          <a:p>
            <a:endParaRPr lang="es-ES" sz="2400" dirty="0"/>
          </a:p>
          <a:p>
            <a:r>
              <a:rPr lang="es-ES" sz="2400" dirty="0"/>
              <a:t>Si no ha habido latido, hay menos sangre, veremos las luz, y el color será mas claro (mas cerca de 255)</a:t>
            </a:r>
          </a:p>
          <a:p>
            <a:endParaRPr lang="es-ES" sz="2400" dirty="0"/>
          </a:p>
          <a:p>
            <a:r>
              <a:rPr lang="es-ES" sz="2400" dirty="0"/>
              <a:t>En cualquier caso lo que nos interesa es saber cuando hay una diferencia de color, para mediante calculo de tiempo (milisegundos) llegar a saber las pulsaciones por minuto.</a:t>
            </a:r>
            <a:endParaRPr lang="en-US" sz="2400" dirty="0"/>
          </a:p>
        </p:txBody>
      </p:sp>
      <p:pic>
        <p:nvPicPr>
          <p:cNvPr id="6" name="Picture 5" descr="A picture containing drawing&#10;&#10;Description automatically generated">
            <a:extLst>
              <a:ext uri="{FF2B5EF4-FFF2-40B4-BE49-F238E27FC236}">
                <a16:creationId xmlns:a16="http://schemas.microsoft.com/office/drawing/2014/main" id="{13DB200D-CD2A-4C53-94D3-810C3EF8F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41" y="2203585"/>
            <a:ext cx="4349750" cy="3516048"/>
          </a:xfrm>
          <a:prstGeom prst="rect">
            <a:avLst/>
          </a:prstGeom>
        </p:spPr>
      </p:pic>
    </p:spTree>
    <p:extLst>
      <p:ext uri="{BB962C8B-B14F-4D97-AF65-F5344CB8AC3E}">
        <p14:creationId xmlns:p14="http://schemas.microsoft.com/office/powerpoint/2010/main" val="4284608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E54C60-6297-4154-8DEA-C6895251EF84}"/>
              </a:ext>
            </a:extLst>
          </p:cNvPr>
          <p:cNvSpPr/>
          <p:nvPr/>
        </p:nvSpPr>
        <p:spPr>
          <a:xfrm>
            <a:off x="-393700" y="-101449"/>
            <a:ext cx="12979400" cy="1208402"/>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itle 1">
            <a:extLst>
              <a:ext uri="{FF2B5EF4-FFF2-40B4-BE49-F238E27FC236}">
                <a16:creationId xmlns:a16="http://schemas.microsoft.com/office/drawing/2014/main" id="{350921AB-92D4-4728-95C7-5D088CA00C45}"/>
              </a:ext>
            </a:extLst>
          </p:cNvPr>
          <p:cNvSpPr txBox="1">
            <a:spLocks/>
          </p:cNvSpPr>
          <p:nvPr/>
        </p:nvSpPr>
        <p:spPr>
          <a:xfrm>
            <a:off x="4597400" y="358480"/>
            <a:ext cx="7404100" cy="7484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i="1">
                <a:solidFill>
                  <a:schemeClr val="bg1"/>
                </a:solidFill>
              </a:rPr>
              <a:t>Captura del pulso: </a:t>
            </a:r>
            <a:r>
              <a:rPr lang="en-US" b="1">
                <a:solidFill>
                  <a:schemeClr val="bg1"/>
                </a:solidFill>
              </a:rPr>
              <a:t>Cámara</a:t>
            </a:r>
            <a:endParaRPr lang="en-US" b="1" dirty="0">
              <a:solidFill>
                <a:schemeClr val="bg1"/>
              </a:solidFill>
            </a:endParaRPr>
          </a:p>
        </p:txBody>
      </p:sp>
      <p:pic>
        <p:nvPicPr>
          <p:cNvPr id="7" name="Picture 6">
            <a:extLst>
              <a:ext uri="{FF2B5EF4-FFF2-40B4-BE49-F238E27FC236}">
                <a16:creationId xmlns:a16="http://schemas.microsoft.com/office/drawing/2014/main" id="{9229B815-7680-4873-B386-CCF297863735}"/>
              </a:ext>
            </a:extLst>
          </p:cNvPr>
          <p:cNvPicPr>
            <a:picLocks noChangeAspect="1"/>
          </p:cNvPicPr>
          <p:nvPr/>
        </p:nvPicPr>
        <p:blipFill>
          <a:blip r:embed="rId2"/>
          <a:stretch>
            <a:fillRect/>
          </a:stretch>
        </p:blipFill>
        <p:spPr>
          <a:xfrm>
            <a:off x="221672" y="1169912"/>
            <a:ext cx="7038109" cy="5688088"/>
          </a:xfrm>
          <a:prstGeom prst="rect">
            <a:avLst/>
          </a:prstGeom>
        </p:spPr>
      </p:pic>
      <p:sp>
        <p:nvSpPr>
          <p:cNvPr id="15" name="Rectangle 14">
            <a:extLst>
              <a:ext uri="{FF2B5EF4-FFF2-40B4-BE49-F238E27FC236}">
                <a16:creationId xmlns:a16="http://schemas.microsoft.com/office/drawing/2014/main" id="{4FBE7792-CCCA-46BB-9D20-A5840A40260E}"/>
              </a:ext>
            </a:extLst>
          </p:cNvPr>
          <p:cNvSpPr/>
          <p:nvPr/>
        </p:nvSpPr>
        <p:spPr>
          <a:xfrm>
            <a:off x="1177636" y="1232871"/>
            <a:ext cx="5583382" cy="396970"/>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504E25-5ACB-4064-BA86-8864C9A5CF7B}"/>
              </a:ext>
            </a:extLst>
          </p:cNvPr>
          <p:cNvSpPr/>
          <p:nvPr/>
        </p:nvSpPr>
        <p:spPr>
          <a:xfrm>
            <a:off x="221672" y="2840181"/>
            <a:ext cx="3269673"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728ED4-6216-4FA7-8ABA-8BDD473426A3}"/>
              </a:ext>
            </a:extLst>
          </p:cNvPr>
          <p:cNvSpPr/>
          <p:nvPr/>
        </p:nvSpPr>
        <p:spPr>
          <a:xfrm>
            <a:off x="221672" y="5915890"/>
            <a:ext cx="1676401"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CB54BA-ED50-4893-B9B0-B1BF90DBC6E0}"/>
              </a:ext>
            </a:extLst>
          </p:cNvPr>
          <p:cNvSpPr txBox="1"/>
          <p:nvPr/>
        </p:nvSpPr>
        <p:spPr>
          <a:xfrm>
            <a:off x="7703127" y="1327235"/>
            <a:ext cx="3754582" cy="646331"/>
          </a:xfrm>
          <a:prstGeom prst="rect">
            <a:avLst/>
          </a:prstGeom>
          <a:noFill/>
        </p:spPr>
        <p:txBody>
          <a:bodyPr wrap="square" rtlCol="0">
            <a:spAutoFit/>
          </a:bodyPr>
          <a:lstStyle/>
          <a:p>
            <a:r>
              <a:rPr lang="es-ES" dirty="0">
                <a:solidFill>
                  <a:schemeClr val="bg1"/>
                </a:solidFill>
              </a:rPr>
              <a:t>Calculamos la media de intensidades para el canal rojo.</a:t>
            </a:r>
            <a:endParaRPr lang="en-US" dirty="0">
              <a:solidFill>
                <a:schemeClr val="bg1"/>
              </a:solidFill>
            </a:endParaRPr>
          </a:p>
        </p:txBody>
      </p:sp>
      <p:sp>
        <p:nvSpPr>
          <p:cNvPr id="22" name="TextBox 21">
            <a:extLst>
              <a:ext uri="{FF2B5EF4-FFF2-40B4-BE49-F238E27FC236}">
                <a16:creationId xmlns:a16="http://schemas.microsoft.com/office/drawing/2014/main" id="{466887CA-E4C6-4D8A-8A1D-D5EDC8391D75}"/>
              </a:ext>
            </a:extLst>
          </p:cNvPr>
          <p:cNvSpPr txBox="1"/>
          <p:nvPr/>
        </p:nvSpPr>
        <p:spPr>
          <a:xfrm>
            <a:off x="4807527" y="2339323"/>
            <a:ext cx="3906981" cy="646331"/>
          </a:xfrm>
          <a:prstGeom prst="rect">
            <a:avLst/>
          </a:prstGeom>
          <a:noFill/>
        </p:spPr>
        <p:txBody>
          <a:bodyPr wrap="square" rtlCol="0">
            <a:spAutoFit/>
          </a:bodyPr>
          <a:lstStyle/>
          <a:p>
            <a:r>
              <a:rPr lang="es-ES" dirty="0">
                <a:solidFill>
                  <a:schemeClr val="bg1"/>
                </a:solidFill>
              </a:rPr>
              <a:t>Calculamos la media de los 4 ultimo valores de media de intensidad de rojo.</a:t>
            </a:r>
            <a:endParaRPr lang="en-US" dirty="0">
              <a:solidFill>
                <a:schemeClr val="bg1"/>
              </a:solidFill>
            </a:endParaRPr>
          </a:p>
        </p:txBody>
      </p:sp>
      <p:cxnSp>
        <p:nvCxnSpPr>
          <p:cNvPr id="24" name="Straight Arrow Connector 23">
            <a:extLst>
              <a:ext uri="{FF2B5EF4-FFF2-40B4-BE49-F238E27FC236}">
                <a16:creationId xmlns:a16="http://schemas.microsoft.com/office/drawing/2014/main" id="{5F6A6508-8CD0-474D-943B-7076EE62AE01}"/>
              </a:ext>
            </a:extLst>
          </p:cNvPr>
          <p:cNvCxnSpPr>
            <a:stCxn id="15" idx="3"/>
            <a:endCxn id="20" idx="1"/>
          </p:cNvCxnSpPr>
          <p:nvPr/>
        </p:nvCxnSpPr>
        <p:spPr>
          <a:xfrm>
            <a:off x="6761018" y="1431356"/>
            <a:ext cx="942109" cy="21904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6AED7-73CF-48D1-BB2E-28AB78D27E41}"/>
              </a:ext>
            </a:extLst>
          </p:cNvPr>
          <p:cNvCxnSpPr>
            <a:stCxn id="16" idx="3"/>
            <a:endCxn id="22" idx="1"/>
          </p:cNvCxnSpPr>
          <p:nvPr/>
        </p:nvCxnSpPr>
        <p:spPr>
          <a:xfrm flipV="1">
            <a:off x="3491345" y="2662489"/>
            <a:ext cx="1316182" cy="32316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3EFE630-44E6-445F-B53C-F28E0B7964EF}"/>
              </a:ext>
            </a:extLst>
          </p:cNvPr>
          <p:cNvSpPr/>
          <p:nvPr/>
        </p:nvSpPr>
        <p:spPr>
          <a:xfrm>
            <a:off x="221672" y="3740727"/>
            <a:ext cx="2840183" cy="1947361"/>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9FF4FCA-FE23-4446-87AB-39BCB21604B3}"/>
              </a:ext>
            </a:extLst>
          </p:cNvPr>
          <p:cNvSpPr txBox="1"/>
          <p:nvPr/>
        </p:nvSpPr>
        <p:spPr>
          <a:xfrm>
            <a:off x="4544289" y="3872347"/>
            <a:ext cx="6885711" cy="923330"/>
          </a:xfrm>
          <a:prstGeom prst="rect">
            <a:avLst/>
          </a:prstGeom>
          <a:noFill/>
        </p:spPr>
        <p:txBody>
          <a:bodyPr wrap="square" rtlCol="0">
            <a:spAutoFit/>
          </a:bodyPr>
          <a:lstStyle/>
          <a:p>
            <a:r>
              <a:rPr lang="es-ES" dirty="0">
                <a:solidFill>
                  <a:schemeClr val="bg1"/>
                </a:solidFill>
              </a:rPr>
              <a:t>Comprobamos la ultima media de rojo con la media de medias de rojo que teníamos almacenada. De esta manera detectamos si cambia. Si cambiamos a “SUBIENDO” contabilizamos un latido mas.</a:t>
            </a:r>
            <a:endParaRPr lang="en-US" dirty="0">
              <a:solidFill>
                <a:schemeClr val="bg1"/>
              </a:solidFill>
            </a:endParaRPr>
          </a:p>
        </p:txBody>
      </p:sp>
      <p:cxnSp>
        <p:nvCxnSpPr>
          <p:cNvPr id="35" name="Straight Arrow Connector 34">
            <a:extLst>
              <a:ext uri="{FF2B5EF4-FFF2-40B4-BE49-F238E27FC236}">
                <a16:creationId xmlns:a16="http://schemas.microsoft.com/office/drawing/2014/main" id="{C8BD1C50-814C-460F-A878-BE626527518A}"/>
              </a:ext>
            </a:extLst>
          </p:cNvPr>
          <p:cNvCxnSpPr>
            <a:stCxn id="30" idx="3"/>
          </p:cNvCxnSpPr>
          <p:nvPr/>
        </p:nvCxnSpPr>
        <p:spPr>
          <a:xfrm flipV="1">
            <a:off x="3061855" y="4308764"/>
            <a:ext cx="1482434" cy="405644"/>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7E9B1F2-32BF-4758-98B8-0EDE0BE38259}"/>
              </a:ext>
            </a:extLst>
          </p:cNvPr>
          <p:cNvSpPr txBox="1"/>
          <p:nvPr/>
        </p:nvSpPr>
        <p:spPr>
          <a:xfrm>
            <a:off x="4597400" y="5544620"/>
            <a:ext cx="7038109" cy="923330"/>
          </a:xfrm>
          <a:prstGeom prst="rect">
            <a:avLst/>
          </a:prstGeom>
          <a:noFill/>
        </p:spPr>
        <p:txBody>
          <a:bodyPr wrap="square" rtlCol="0">
            <a:spAutoFit/>
          </a:bodyPr>
          <a:lstStyle/>
          <a:p>
            <a:r>
              <a:rPr lang="es-ES" dirty="0">
                <a:solidFill>
                  <a:schemeClr val="bg1"/>
                </a:solidFill>
              </a:rPr>
              <a:t>Metemos el valor de la media de rojos actual en la lista de valores medios del rojo. Es una lista circular con los 4 últimos valores. Como solo la usamos para calcular la media, no nos importa el orden.</a:t>
            </a:r>
            <a:endParaRPr lang="en-US" dirty="0">
              <a:solidFill>
                <a:schemeClr val="bg1"/>
              </a:solidFill>
            </a:endParaRPr>
          </a:p>
        </p:txBody>
      </p:sp>
      <p:cxnSp>
        <p:nvCxnSpPr>
          <p:cNvPr id="38" name="Straight Arrow Connector 37">
            <a:extLst>
              <a:ext uri="{FF2B5EF4-FFF2-40B4-BE49-F238E27FC236}">
                <a16:creationId xmlns:a16="http://schemas.microsoft.com/office/drawing/2014/main" id="{FBF16CA2-4B9A-40E8-AB01-D013E4B4B626}"/>
              </a:ext>
            </a:extLst>
          </p:cNvPr>
          <p:cNvCxnSpPr>
            <a:stCxn id="17" idx="3"/>
            <a:endCxn id="36" idx="1"/>
          </p:cNvCxnSpPr>
          <p:nvPr/>
        </p:nvCxnSpPr>
        <p:spPr>
          <a:xfrm flipV="1">
            <a:off x="1898073" y="6006285"/>
            <a:ext cx="2699327" cy="55078"/>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934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E54C60-6297-4154-8DEA-C6895251EF84}"/>
              </a:ext>
            </a:extLst>
          </p:cNvPr>
          <p:cNvSpPr/>
          <p:nvPr/>
        </p:nvSpPr>
        <p:spPr>
          <a:xfrm>
            <a:off x="-393700" y="-101449"/>
            <a:ext cx="12979400" cy="1208402"/>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itle 1">
            <a:extLst>
              <a:ext uri="{FF2B5EF4-FFF2-40B4-BE49-F238E27FC236}">
                <a16:creationId xmlns:a16="http://schemas.microsoft.com/office/drawing/2014/main" id="{350921AB-92D4-4728-95C7-5D088CA00C45}"/>
              </a:ext>
            </a:extLst>
          </p:cNvPr>
          <p:cNvSpPr txBox="1">
            <a:spLocks/>
          </p:cNvSpPr>
          <p:nvPr/>
        </p:nvSpPr>
        <p:spPr>
          <a:xfrm>
            <a:off x="4597400" y="358480"/>
            <a:ext cx="7404100" cy="7484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i="1">
                <a:solidFill>
                  <a:schemeClr val="bg1"/>
                </a:solidFill>
              </a:rPr>
              <a:t>Captura del pulso: </a:t>
            </a:r>
            <a:r>
              <a:rPr lang="en-US" b="1">
                <a:solidFill>
                  <a:schemeClr val="bg1"/>
                </a:solidFill>
              </a:rPr>
              <a:t>Cámara</a:t>
            </a:r>
            <a:endParaRPr lang="en-US" b="1" dirty="0">
              <a:solidFill>
                <a:schemeClr val="bg1"/>
              </a:solidFill>
            </a:endParaRPr>
          </a:p>
        </p:txBody>
      </p:sp>
      <p:pic>
        <p:nvPicPr>
          <p:cNvPr id="2" name="Picture 1">
            <a:extLst>
              <a:ext uri="{FF2B5EF4-FFF2-40B4-BE49-F238E27FC236}">
                <a16:creationId xmlns:a16="http://schemas.microsoft.com/office/drawing/2014/main" id="{29FA3107-9763-4340-8066-E8CC156919D6}"/>
              </a:ext>
            </a:extLst>
          </p:cNvPr>
          <p:cNvPicPr>
            <a:picLocks noChangeAspect="1"/>
          </p:cNvPicPr>
          <p:nvPr/>
        </p:nvPicPr>
        <p:blipFill>
          <a:blip r:embed="rId2"/>
          <a:stretch>
            <a:fillRect/>
          </a:stretch>
        </p:blipFill>
        <p:spPr>
          <a:xfrm>
            <a:off x="163224" y="1316182"/>
            <a:ext cx="7820025" cy="5334000"/>
          </a:xfrm>
          <a:prstGeom prst="rect">
            <a:avLst/>
          </a:prstGeom>
        </p:spPr>
      </p:pic>
      <p:sp>
        <p:nvSpPr>
          <p:cNvPr id="3" name="Rectangle 2">
            <a:extLst>
              <a:ext uri="{FF2B5EF4-FFF2-40B4-BE49-F238E27FC236}">
                <a16:creationId xmlns:a16="http://schemas.microsoft.com/office/drawing/2014/main" id="{E360C000-8DCC-46F8-9AC5-AB84C34B2859}"/>
              </a:ext>
            </a:extLst>
          </p:cNvPr>
          <p:cNvSpPr/>
          <p:nvPr/>
        </p:nvSpPr>
        <p:spPr>
          <a:xfrm>
            <a:off x="163224" y="1510145"/>
            <a:ext cx="3203431"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32037C-8247-4857-A535-C14301ACDCB4}"/>
              </a:ext>
            </a:extLst>
          </p:cNvPr>
          <p:cNvSpPr/>
          <p:nvPr/>
        </p:nvSpPr>
        <p:spPr>
          <a:xfrm>
            <a:off x="526473" y="6040580"/>
            <a:ext cx="2840182"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60F566-1E76-421F-AE8F-F5811C92FB28}"/>
              </a:ext>
            </a:extLst>
          </p:cNvPr>
          <p:cNvSpPr txBox="1"/>
          <p:nvPr/>
        </p:nvSpPr>
        <p:spPr>
          <a:xfrm>
            <a:off x="4803631" y="1382216"/>
            <a:ext cx="6359236" cy="369332"/>
          </a:xfrm>
          <a:prstGeom prst="rect">
            <a:avLst/>
          </a:prstGeom>
          <a:noFill/>
        </p:spPr>
        <p:txBody>
          <a:bodyPr wrap="square" rtlCol="0">
            <a:spAutoFit/>
          </a:bodyPr>
          <a:lstStyle/>
          <a:p>
            <a:r>
              <a:rPr lang="es-ES" dirty="0">
                <a:solidFill>
                  <a:schemeClr val="bg1"/>
                </a:solidFill>
              </a:rPr>
              <a:t>Guardamos el inicio y final en milisegundos, para hacer el delta.</a:t>
            </a:r>
            <a:endParaRPr lang="en-US" dirty="0">
              <a:solidFill>
                <a:schemeClr val="bg1"/>
              </a:solidFill>
            </a:endParaRPr>
          </a:p>
        </p:txBody>
      </p:sp>
      <p:cxnSp>
        <p:nvCxnSpPr>
          <p:cNvPr id="8" name="Straight Arrow Connector 7">
            <a:extLst>
              <a:ext uri="{FF2B5EF4-FFF2-40B4-BE49-F238E27FC236}">
                <a16:creationId xmlns:a16="http://schemas.microsoft.com/office/drawing/2014/main" id="{38DCD95C-7772-4A87-AF4E-427ECBAC5B4C}"/>
              </a:ext>
            </a:extLst>
          </p:cNvPr>
          <p:cNvCxnSpPr>
            <a:stCxn id="3" idx="3"/>
            <a:endCxn id="5" idx="1"/>
          </p:cNvCxnSpPr>
          <p:nvPr/>
        </p:nvCxnSpPr>
        <p:spPr>
          <a:xfrm flipV="1">
            <a:off x="3366655" y="1566882"/>
            <a:ext cx="1436976" cy="74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7A071E-0A49-4123-B599-F94E55D8E305}"/>
              </a:ext>
            </a:extLst>
          </p:cNvPr>
          <p:cNvCxnSpPr>
            <a:stCxn id="4" idx="3"/>
            <a:endCxn id="5" idx="1"/>
          </p:cNvCxnSpPr>
          <p:nvPr/>
        </p:nvCxnSpPr>
        <p:spPr>
          <a:xfrm flipV="1">
            <a:off x="3366655" y="1566882"/>
            <a:ext cx="1436976" cy="4605316"/>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C91F077-7CFC-4524-80A7-D717C1D75C48}"/>
              </a:ext>
            </a:extLst>
          </p:cNvPr>
          <p:cNvSpPr/>
          <p:nvPr/>
        </p:nvSpPr>
        <p:spPr>
          <a:xfrm>
            <a:off x="163224" y="2036618"/>
            <a:ext cx="4214812"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8FE42-F074-4ED4-B1D7-6E3A79FEB993}"/>
              </a:ext>
            </a:extLst>
          </p:cNvPr>
          <p:cNvSpPr txBox="1"/>
          <p:nvPr/>
        </p:nvSpPr>
        <p:spPr>
          <a:xfrm>
            <a:off x="5401324" y="2212216"/>
            <a:ext cx="5957455" cy="923330"/>
          </a:xfrm>
          <a:prstGeom prst="rect">
            <a:avLst/>
          </a:prstGeom>
          <a:noFill/>
        </p:spPr>
        <p:txBody>
          <a:bodyPr wrap="square" rtlCol="0">
            <a:spAutoFit/>
          </a:bodyPr>
          <a:lstStyle/>
          <a:p>
            <a:r>
              <a:rPr lang="es-ES" dirty="0">
                <a:solidFill>
                  <a:schemeClr val="bg1"/>
                </a:solidFill>
              </a:rPr>
              <a:t>Calculamos el delta en segundos y esperamos a que el mismo sea al menos de 10 segundos para empezar a tener datos concluyentes.</a:t>
            </a:r>
            <a:endParaRPr lang="en-US" dirty="0">
              <a:solidFill>
                <a:schemeClr val="bg1"/>
              </a:solidFill>
            </a:endParaRPr>
          </a:p>
        </p:txBody>
      </p:sp>
      <p:cxnSp>
        <p:nvCxnSpPr>
          <p:cNvPr id="19" name="Straight Arrow Connector 18">
            <a:extLst>
              <a:ext uri="{FF2B5EF4-FFF2-40B4-BE49-F238E27FC236}">
                <a16:creationId xmlns:a16="http://schemas.microsoft.com/office/drawing/2014/main" id="{D20FEA1A-68FF-434B-A028-86799E574814}"/>
              </a:ext>
            </a:extLst>
          </p:cNvPr>
          <p:cNvCxnSpPr>
            <a:stCxn id="11" idx="3"/>
            <a:endCxn id="12" idx="1"/>
          </p:cNvCxnSpPr>
          <p:nvPr/>
        </p:nvCxnSpPr>
        <p:spPr>
          <a:xfrm>
            <a:off x="4378036" y="2286000"/>
            <a:ext cx="1023288" cy="387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D2568BD-5EDB-4FE1-8565-EC9776DCF6B6}"/>
              </a:ext>
            </a:extLst>
          </p:cNvPr>
          <p:cNvSpPr/>
          <p:nvPr/>
        </p:nvSpPr>
        <p:spPr>
          <a:xfrm>
            <a:off x="498763" y="2757053"/>
            <a:ext cx="3034145"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490F8E8-236C-41BA-8E0A-1D218C4A0C58}"/>
              </a:ext>
            </a:extLst>
          </p:cNvPr>
          <p:cNvSpPr txBox="1"/>
          <p:nvPr/>
        </p:nvSpPr>
        <p:spPr>
          <a:xfrm>
            <a:off x="5638800" y="3429000"/>
            <a:ext cx="5719979" cy="646331"/>
          </a:xfrm>
          <a:prstGeom prst="rect">
            <a:avLst/>
          </a:prstGeom>
          <a:noFill/>
        </p:spPr>
        <p:txBody>
          <a:bodyPr wrap="square" rtlCol="0">
            <a:spAutoFit/>
          </a:bodyPr>
          <a:lstStyle/>
          <a:p>
            <a:r>
              <a:rPr lang="es-ES" dirty="0">
                <a:solidFill>
                  <a:schemeClr val="bg1"/>
                </a:solidFill>
              </a:rPr>
              <a:t>Hacemos la conversión a </a:t>
            </a:r>
            <a:r>
              <a:rPr lang="es-ES" b="1" i="1" dirty="0">
                <a:solidFill>
                  <a:schemeClr val="bg1"/>
                </a:solidFill>
              </a:rPr>
              <a:t>bps</a:t>
            </a:r>
            <a:r>
              <a:rPr lang="es-ES" dirty="0">
                <a:solidFill>
                  <a:schemeClr val="bg1"/>
                </a:solidFill>
              </a:rPr>
              <a:t> y luego a </a:t>
            </a:r>
            <a:r>
              <a:rPr lang="es-ES" b="1" i="1" dirty="0" err="1">
                <a:solidFill>
                  <a:schemeClr val="bg1"/>
                </a:solidFill>
              </a:rPr>
              <a:t>bpm</a:t>
            </a:r>
            <a:r>
              <a:rPr lang="es-ES" dirty="0">
                <a:solidFill>
                  <a:schemeClr val="bg1"/>
                </a:solidFill>
              </a:rPr>
              <a:t> usando el delta anterior y el numero de latidos en este preciso instante.</a:t>
            </a:r>
            <a:endParaRPr lang="en-US" dirty="0">
              <a:solidFill>
                <a:schemeClr val="bg1"/>
              </a:solidFill>
            </a:endParaRPr>
          </a:p>
        </p:txBody>
      </p:sp>
      <p:cxnSp>
        <p:nvCxnSpPr>
          <p:cNvPr id="27" name="Straight Arrow Connector 26">
            <a:extLst>
              <a:ext uri="{FF2B5EF4-FFF2-40B4-BE49-F238E27FC236}">
                <a16:creationId xmlns:a16="http://schemas.microsoft.com/office/drawing/2014/main" id="{2073149C-9D89-4388-88C7-248F10321EA2}"/>
              </a:ext>
            </a:extLst>
          </p:cNvPr>
          <p:cNvCxnSpPr>
            <a:stCxn id="21" idx="3"/>
            <a:endCxn id="23" idx="1"/>
          </p:cNvCxnSpPr>
          <p:nvPr/>
        </p:nvCxnSpPr>
        <p:spPr>
          <a:xfrm>
            <a:off x="3532908" y="3006435"/>
            <a:ext cx="2105892" cy="74573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DE0643A-4C0A-4593-8B87-CFABEC131E41}"/>
              </a:ext>
            </a:extLst>
          </p:cNvPr>
          <p:cNvSpPr/>
          <p:nvPr/>
        </p:nvSpPr>
        <p:spPr>
          <a:xfrm>
            <a:off x="498763" y="4932218"/>
            <a:ext cx="4682837" cy="97674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2792A1B-35D8-4BDA-A213-8A321EAEB930}"/>
              </a:ext>
            </a:extLst>
          </p:cNvPr>
          <p:cNvSpPr txBox="1"/>
          <p:nvPr/>
        </p:nvSpPr>
        <p:spPr>
          <a:xfrm>
            <a:off x="5777345" y="4932218"/>
            <a:ext cx="5073796" cy="1200329"/>
          </a:xfrm>
          <a:prstGeom prst="rect">
            <a:avLst/>
          </a:prstGeom>
          <a:noFill/>
        </p:spPr>
        <p:txBody>
          <a:bodyPr wrap="square" rtlCol="0">
            <a:spAutoFit/>
          </a:bodyPr>
          <a:lstStyle/>
          <a:p>
            <a:r>
              <a:rPr lang="es-ES" dirty="0">
                <a:solidFill>
                  <a:schemeClr val="bg1"/>
                </a:solidFill>
              </a:rPr>
              <a:t>Tenemos un array circular de tamaño 4 guardando los últimos 4 </a:t>
            </a:r>
            <a:r>
              <a:rPr lang="es-ES" dirty="0" err="1">
                <a:solidFill>
                  <a:schemeClr val="bg1"/>
                </a:solidFill>
              </a:rPr>
              <a:t>bpms</a:t>
            </a:r>
            <a:r>
              <a:rPr lang="es-ES" dirty="0">
                <a:solidFill>
                  <a:schemeClr val="bg1"/>
                </a:solidFill>
              </a:rPr>
              <a:t> registrados. Añadimos el nuevo, calculamos la media y ese será el valor que pasaremos al programa principal-</a:t>
            </a:r>
            <a:endParaRPr lang="en-US" dirty="0">
              <a:solidFill>
                <a:schemeClr val="bg1"/>
              </a:solidFill>
            </a:endParaRPr>
          </a:p>
        </p:txBody>
      </p:sp>
      <p:cxnSp>
        <p:nvCxnSpPr>
          <p:cNvPr id="33" name="Straight Arrow Connector 32">
            <a:extLst>
              <a:ext uri="{FF2B5EF4-FFF2-40B4-BE49-F238E27FC236}">
                <a16:creationId xmlns:a16="http://schemas.microsoft.com/office/drawing/2014/main" id="{2E5A57AD-E82A-45A7-B1E1-7E43E1DEC73A}"/>
              </a:ext>
            </a:extLst>
          </p:cNvPr>
          <p:cNvCxnSpPr>
            <a:endCxn id="29" idx="1"/>
          </p:cNvCxnSpPr>
          <p:nvPr/>
        </p:nvCxnSpPr>
        <p:spPr>
          <a:xfrm>
            <a:off x="5209309" y="5475784"/>
            <a:ext cx="568036" cy="56599"/>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31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93700" y="-124690"/>
            <a:ext cx="12979400" cy="6486564"/>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597400" y="56134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Tree>
    <p:extLst>
      <p:ext uri="{BB962C8B-B14F-4D97-AF65-F5344CB8AC3E}">
        <p14:creationId xmlns:p14="http://schemas.microsoft.com/office/powerpoint/2010/main" val="1210042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749300"/>
            <a:ext cx="12979400" cy="2932873"/>
          </a:xfrm>
          <a:prstGeom prst="rect">
            <a:avLst/>
          </a:prstGeom>
          <a:solidFill>
            <a:srgbClr val="795548"/>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14351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
        <p:nvSpPr>
          <p:cNvPr id="7" name="TextBox 6">
            <a:extLst>
              <a:ext uri="{FF2B5EF4-FFF2-40B4-BE49-F238E27FC236}">
                <a16:creationId xmlns:a16="http://schemas.microsoft.com/office/drawing/2014/main" id="{82F09C45-0835-4838-A56A-3FEC0381C478}"/>
              </a:ext>
            </a:extLst>
          </p:cNvPr>
          <p:cNvSpPr txBox="1"/>
          <p:nvPr/>
        </p:nvSpPr>
        <p:spPr>
          <a:xfrm>
            <a:off x="5797897" y="2766440"/>
            <a:ext cx="5615354" cy="2862322"/>
          </a:xfrm>
          <a:prstGeom prst="rect">
            <a:avLst/>
          </a:prstGeom>
          <a:noFill/>
          <a:ln w="38100">
            <a:noFill/>
          </a:ln>
        </p:spPr>
        <p:txBody>
          <a:bodyPr wrap="square" rtlCol="0">
            <a:spAutoFit/>
          </a:bodyPr>
          <a:lstStyle/>
          <a:p>
            <a:r>
              <a:rPr lang="es-ES_tradnl" dirty="0"/>
              <a:t>El Arduino (en nuestro caso el WemosD1) se conecta con el sensor (MAX30100) mediante el protocolo I2C, que es un protocolo serie para interconexión de controladores.</a:t>
            </a:r>
          </a:p>
          <a:p>
            <a:endParaRPr lang="es-ES_tradnl" dirty="0"/>
          </a:p>
          <a:p>
            <a:r>
              <a:rPr lang="es-ES_tradnl" dirty="0"/>
              <a:t>Al ser Serial, solo hacen falta dos hilos para realizar la conexión (D1,D2). Los otros dos son 3.3v y tierra.</a:t>
            </a:r>
          </a:p>
          <a:p>
            <a:endParaRPr lang="es-ES_tradnl" dirty="0"/>
          </a:p>
          <a:p>
            <a:r>
              <a:rPr lang="es-ES_tradnl" dirty="0"/>
              <a:t>La alimentación le llega al Arduino mediante su conexión (micro) USB con el smartphone. Hace falta un adaptador OTG para poder conectarlo al smartphone.</a:t>
            </a:r>
          </a:p>
        </p:txBody>
      </p:sp>
      <p:pic>
        <p:nvPicPr>
          <p:cNvPr id="4" name="Picture 3" descr="A circuit board&#10;&#10;Description automatically generated">
            <a:extLst>
              <a:ext uri="{FF2B5EF4-FFF2-40B4-BE49-F238E27FC236}">
                <a16:creationId xmlns:a16="http://schemas.microsoft.com/office/drawing/2014/main" id="{2167E10A-E1A7-41C1-AB05-E72EAC8E5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01" y="2766440"/>
            <a:ext cx="4516647" cy="3559202"/>
          </a:xfrm>
          <a:prstGeom prst="rect">
            <a:avLst/>
          </a:prstGeom>
        </p:spPr>
      </p:pic>
    </p:spTree>
    <p:extLst>
      <p:ext uri="{BB962C8B-B14F-4D97-AF65-F5344CB8AC3E}">
        <p14:creationId xmlns:p14="http://schemas.microsoft.com/office/powerpoint/2010/main" val="235457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65988" y="-540328"/>
            <a:ext cx="12359588" cy="1746025"/>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1676400" y="220781"/>
            <a:ext cx="10337800" cy="870908"/>
          </a:xfrm>
        </p:spPr>
        <p:txBody>
          <a:bodyPr/>
          <a:lstStyle/>
          <a:p>
            <a:pPr algn="r"/>
            <a:r>
              <a:rPr lang="en-US" b="1" dirty="0">
                <a:solidFill>
                  <a:schemeClr val="bg1"/>
                </a:solidFill>
              </a:rPr>
              <a:t>IDEA I</a:t>
            </a:r>
            <a:r>
              <a:rPr lang="en-US" dirty="0">
                <a:solidFill>
                  <a:schemeClr val="bg1"/>
                </a:solidFill>
              </a:rPr>
              <a:t>: </a:t>
            </a:r>
            <a:r>
              <a:rPr lang="en-US" dirty="0" err="1">
                <a:solidFill>
                  <a:schemeClr val="bg1"/>
                </a:solidFill>
              </a:rPr>
              <a:t>Artículo</a:t>
            </a:r>
            <a:r>
              <a:rPr lang="en-US" dirty="0">
                <a:solidFill>
                  <a:schemeClr val="bg1"/>
                </a:solidFill>
              </a:rPr>
              <a:t> </a:t>
            </a:r>
            <a:r>
              <a:rPr lang="en-US" b="1" i="1" dirty="0" err="1">
                <a:solidFill>
                  <a:schemeClr val="bg1"/>
                </a:solidFill>
              </a:rPr>
              <a:t>Ainara</a:t>
            </a:r>
            <a:r>
              <a:rPr lang="en-US" b="1" i="1" dirty="0">
                <a:solidFill>
                  <a:schemeClr val="bg1"/>
                </a:solidFill>
              </a:rPr>
              <a:t> Garde</a:t>
            </a:r>
          </a:p>
        </p:txBody>
      </p:sp>
      <p:sp>
        <p:nvSpPr>
          <p:cNvPr id="3" name="Content Placeholder 2">
            <a:extLst>
              <a:ext uri="{FF2B5EF4-FFF2-40B4-BE49-F238E27FC236}">
                <a16:creationId xmlns:a16="http://schemas.microsoft.com/office/drawing/2014/main" id="{2C81B9FC-E83F-423A-AF0E-878D8A95A0D4}"/>
              </a:ext>
            </a:extLst>
          </p:cNvPr>
          <p:cNvSpPr>
            <a:spLocks noGrp="1"/>
          </p:cNvSpPr>
          <p:nvPr>
            <p:ph idx="1"/>
          </p:nvPr>
        </p:nvSpPr>
        <p:spPr>
          <a:xfrm>
            <a:off x="838200" y="4638921"/>
            <a:ext cx="10515600" cy="1681146"/>
          </a:xfrm>
        </p:spPr>
        <p:txBody>
          <a:bodyPr/>
          <a:lstStyle/>
          <a:p>
            <a:r>
              <a:rPr lang="en-US" b="1" u="sng" dirty="0">
                <a:solidFill>
                  <a:schemeClr val="bg1"/>
                </a:solidFill>
                <a:hlinkClick r:id="rId2">
                  <a:extLst>
                    <a:ext uri="{A12FA001-AC4F-418D-AE19-62706E023703}">
                      <ahyp:hlinkClr xmlns:ahyp="http://schemas.microsoft.com/office/drawing/2018/hyperlinkcolor" val="tx"/>
                    </a:ext>
                  </a:extLst>
                </a:hlinkClick>
              </a:rPr>
              <a:t>Articulo</a:t>
            </a:r>
            <a:endParaRPr lang="en-US" b="1" u="sng" dirty="0">
              <a:solidFill>
                <a:schemeClr val="bg1"/>
              </a:solidFill>
            </a:endParaRPr>
          </a:p>
          <a:p>
            <a:pPr lvl="1"/>
            <a:r>
              <a:rPr lang="en-US" dirty="0" err="1">
                <a:solidFill>
                  <a:schemeClr val="bg1"/>
                </a:solidFill>
              </a:rPr>
              <a:t>Identificar</a:t>
            </a:r>
            <a:r>
              <a:rPr lang="en-US" dirty="0">
                <a:solidFill>
                  <a:schemeClr val="bg1"/>
                </a:solidFill>
              </a:rPr>
              <a:t> </a:t>
            </a:r>
            <a:r>
              <a:rPr lang="en-US" dirty="0" err="1">
                <a:solidFill>
                  <a:schemeClr val="bg1"/>
                </a:solidFill>
              </a:rPr>
              <a:t>pacientes</a:t>
            </a:r>
            <a:r>
              <a:rPr lang="en-US" dirty="0">
                <a:solidFill>
                  <a:schemeClr val="bg1"/>
                </a:solidFill>
              </a:rPr>
              <a:t> de </a:t>
            </a:r>
            <a:r>
              <a:rPr lang="en-US" dirty="0" err="1">
                <a:solidFill>
                  <a:schemeClr val="bg1"/>
                </a:solidFill>
              </a:rPr>
              <a:t>riesgo</a:t>
            </a:r>
            <a:r>
              <a:rPr lang="en-US" dirty="0">
                <a:solidFill>
                  <a:schemeClr val="bg1"/>
                </a:solidFill>
              </a:rPr>
              <a:t> para </a:t>
            </a:r>
            <a:r>
              <a:rPr lang="en-US" dirty="0" err="1">
                <a:solidFill>
                  <a:schemeClr val="bg1"/>
                </a:solidFill>
              </a:rPr>
              <a:t>enfermedades</a:t>
            </a:r>
            <a:r>
              <a:rPr lang="en-US" dirty="0">
                <a:solidFill>
                  <a:schemeClr val="bg1"/>
                </a:solidFill>
              </a:rPr>
              <a:t> </a:t>
            </a:r>
            <a:r>
              <a:rPr lang="en-US" dirty="0" err="1">
                <a:solidFill>
                  <a:schemeClr val="bg1"/>
                </a:solidFill>
              </a:rPr>
              <a:t>coronarias</a:t>
            </a:r>
            <a:r>
              <a:rPr lang="en-US" dirty="0">
                <a:solidFill>
                  <a:schemeClr val="bg1"/>
                </a:solidFill>
              </a:rPr>
              <a:t> con solo </a:t>
            </a:r>
            <a:r>
              <a:rPr lang="en-US" dirty="0" err="1">
                <a:solidFill>
                  <a:schemeClr val="bg1"/>
                </a:solidFill>
              </a:rPr>
              <a:t>utilizar</a:t>
            </a:r>
            <a:r>
              <a:rPr lang="en-US" dirty="0">
                <a:solidFill>
                  <a:schemeClr val="bg1"/>
                </a:solidFill>
              </a:rPr>
              <a:t> un smartphone para </a:t>
            </a:r>
            <a:r>
              <a:rPr lang="en-US" dirty="0" err="1">
                <a:solidFill>
                  <a:schemeClr val="bg1"/>
                </a:solidFill>
              </a:rPr>
              <a:t>medir</a:t>
            </a:r>
            <a:r>
              <a:rPr lang="en-US" dirty="0">
                <a:solidFill>
                  <a:schemeClr val="bg1"/>
                </a:solidFill>
              </a:rPr>
              <a:t> el </a:t>
            </a:r>
            <a:r>
              <a:rPr lang="en-US" dirty="0" err="1">
                <a:solidFill>
                  <a:schemeClr val="bg1"/>
                </a:solidFill>
              </a:rPr>
              <a:t>pulso</a:t>
            </a:r>
            <a:r>
              <a:rPr lang="en-US" dirty="0">
                <a:solidFill>
                  <a:schemeClr val="bg1"/>
                </a:solidFill>
              </a:rPr>
              <a:t>.</a:t>
            </a:r>
          </a:p>
          <a:p>
            <a:pPr lvl="1"/>
            <a:r>
              <a:rPr lang="en-US" dirty="0" err="1">
                <a:solidFill>
                  <a:schemeClr val="bg1"/>
                </a:solidFill>
              </a:rPr>
              <a:t>Implementar</a:t>
            </a:r>
            <a:r>
              <a:rPr lang="en-US" dirty="0">
                <a:solidFill>
                  <a:schemeClr val="bg1"/>
                </a:solidFill>
              </a:rPr>
              <a:t> </a:t>
            </a:r>
            <a:r>
              <a:rPr lang="en-US" dirty="0" err="1">
                <a:solidFill>
                  <a:schemeClr val="bg1"/>
                </a:solidFill>
              </a:rPr>
              <a:t>en</a:t>
            </a:r>
            <a:r>
              <a:rPr lang="en-US" dirty="0">
                <a:solidFill>
                  <a:schemeClr val="bg1"/>
                </a:solidFill>
              </a:rPr>
              <a:t> un </a:t>
            </a:r>
            <a:r>
              <a:rPr lang="en-US" dirty="0" err="1">
                <a:solidFill>
                  <a:schemeClr val="bg1"/>
                </a:solidFill>
              </a:rPr>
              <a:t>dispositivo</a:t>
            </a:r>
            <a:r>
              <a:rPr lang="en-US" dirty="0">
                <a:solidFill>
                  <a:schemeClr val="bg1"/>
                </a:solidFill>
              </a:rPr>
              <a:t> </a:t>
            </a:r>
            <a:r>
              <a:rPr lang="en-US" dirty="0" err="1">
                <a:solidFill>
                  <a:schemeClr val="bg1"/>
                </a:solidFill>
              </a:rPr>
              <a:t>movil</a:t>
            </a:r>
            <a:r>
              <a:rPr lang="en-US" dirty="0">
                <a:solidFill>
                  <a:schemeClr val="bg1"/>
                </a:solidFill>
              </a:rPr>
              <a:t> </a:t>
            </a:r>
            <a:r>
              <a:rPr lang="en-US" dirty="0" err="1">
                <a:solidFill>
                  <a:schemeClr val="bg1"/>
                </a:solidFill>
              </a:rPr>
              <a:t>dicho</a:t>
            </a:r>
            <a:r>
              <a:rPr lang="en-US" dirty="0">
                <a:solidFill>
                  <a:schemeClr val="bg1"/>
                </a:solidFill>
              </a:rPr>
              <a:t> Sistema de </a:t>
            </a:r>
            <a:r>
              <a:rPr lang="en-US" dirty="0" err="1">
                <a:solidFill>
                  <a:schemeClr val="bg1"/>
                </a:solidFill>
              </a:rPr>
              <a:t>medición</a:t>
            </a:r>
            <a:r>
              <a:rPr lang="en-US" dirty="0">
                <a:solidFill>
                  <a:schemeClr val="bg1"/>
                </a:solidFill>
              </a:rPr>
              <a:t>.</a:t>
            </a:r>
          </a:p>
        </p:txBody>
      </p:sp>
      <p:sp>
        <p:nvSpPr>
          <p:cNvPr id="6" name="Rectangle 5">
            <a:extLst>
              <a:ext uri="{FF2B5EF4-FFF2-40B4-BE49-F238E27FC236}">
                <a16:creationId xmlns:a16="http://schemas.microsoft.com/office/drawing/2014/main" id="{D30D4D5E-0C0C-4CC1-92CA-23C98DE8367E}"/>
              </a:ext>
            </a:extLst>
          </p:cNvPr>
          <p:cNvSpPr/>
          <p:nvPr/>
        </p:nvSpPr>
        <p:spPr>
          <a:xfrm>
            <a:off x="744718" y="1498862"/>
            <a:ext cx="10935092" cy="2846895"/>
          </a:xfrm>
          <a:prstGeom prst="rect">
            <a:avLst/>
          </a:prstGeom>
          <a:solidFill>
            <a:schemeClr val="bg1"/>
          </a:solid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angle 8">
            <a:extLst>
              <a:ext uri="{FF2B5EF4-FFF2-40B4-BE49-F238E27FC236}">
                <a16:creationId xmlns:a16="http://schemas.microsoft.com/office/drawing/2014/main" id="{0A512FB1-9225-438D-99BA-FC23579FACB9}"/>
              </a:ext>
            </a:extLst>
          </p:cNvPr>
          <p:cNvSpPr/>
          <p:nvPr/>
        </p:nvSpPr>
        <p:spPr>
          <a:xfrm>
            <a:off x="941109" y="1555423"/>
            <a:ext cx="10542309" cy="2585323"/>
          </a:xfrm>
          <a:prstGeom prst="rect">
            <a:avLst/>
          </a:prstGeom>
        </p:spPr>
        <p:txBody>
          <a:bodyPr wrap="square">
            <a:spAutoFit/>
          </a:bodyPr>
          <a:lstStyle/>
          <a:p>
            <a:r>
              <a:rPr lang="es-ES" dirty="0"/>
              <a:t>Ainara Garde, al frente de un equipo de diferentes disciplinas y cuatro países, desarrolló un instrumento que permite a los trabajadores de salud de primera línea detectar rápidamente la necesidad de los niños de ser </a:t>
            </a:r>
            <a:r>
              <a:rPr lang="es-ES" dirty="0" err="1"/>
              <a:t>hospitalizados.Y</a:t>
            </a:r>
            <a:r>
              <a:rPr lang="es-ES" dirty="0"/>
              <a:t> agregan que una característica común de la mayoría de las enfermedades infantiles tratables es la falta de oxígeno.</a:t>
            </a:r>
          </a:p>
          <a:p>
            <a:r>
              <a:rPr lang="es-ES" dirty="0"/>
              <a:t>Para medir este factor de riesgo, el proyecto utilizó un sensor de dedo, el oxímetro de teléfono. De hecho, recopila datos en una aplicación de teléfono inteligente para controlar la saturación de oxígeno en la sangre y la frecuencia cardíaca de una persona. Esta información se combina con una medición de la frecuencia respiratoria.</a:t>
            </a:r>
          </a:p>
          <a:p>
            <a:r>
              <a:rPr lang="es-ES" dirty="0"/>
              <a:t>Garde desarrolló un modelo predictivo que identifica datos anormales de forma fácil y automática.</a:t>
            </a:r>
          </a:p>
        </p:txBody>
      </p:sp>
    </p:spTree>
    <p:extLst>
      <p:ext uri="{BB962C8B-B14F-4D97-AF65-F5344CB8AC3E}">
        <p14:creationId xmlns:p14="http://schemas.microsoft.com/office/powerpoint/2010/main" val="424762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6B9059-CEC4-4C67-927D-A72EA9AE8DB7}"/>
              </a:ext>
            </a:extLst>
          </p:cNvPr>
          <p:cNvPicPr>
            <a:picLocks noChangeAspect="1"/>
          </p:cNvPicPr>
          <p:nvPr/>
        </p:nvPicPr>
        <p:blipFill>
          <a:blip r:embed="rId2"/>
          <a:stretch>
            <a:fillRect/>
          </a:stretch>
        </p:blipFill>
        <p:spPr>
          <a:xfrm>
            <a:off x="202223" y="1099646"/>
            <a:ext cx="7136422" cy="5758354"/>
          </a:xfrm>
          <a:prstGeom prst="rect">
            <a:avLst/>
          </a:prstGeom>
        </p:spPr>
      </p:pic>
      <p:sp>
        <p:nvSpPr>
          <p:cNvPr id="12" name="Rectangle 11">
            <a:extLst>
              <a:ext uri="{FF2B5EF4-FFF2-40B4-BE49-F238E27FC236}">
                <a16:creationId xmlns:a16="http://schemas.microsoft.com/office/drawing/2014/main" id="{4EB16812-7D5F-4B72-8676-26C19E31057C}"/>
              </a:ext>
            </a:extLst>
          </p:cNvPr>
          <p:cNvSpPr/>
          <p:nvPr/>
        </p:nvSpPr>
        <p:spPr>
          <a:xfrm>
            <a:off x="-368300" y="-175845"/>
            <a:ext cx="12979400" cy="1242796"/>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318478"/>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
        <p:nvSpPr>
          <p:cNvPr id="9" name="TextBox 8">
            <a:extLst>
              <a:ext uri="{FF2B5EF4-FFF2-40B4-BE49-F238E27FC236}">
                <a16:creationId xmlns:a16="http://schemas.microsoft.com/office/drawing/2014/main" id="{3EE3550D-A229-4687-A738-8699CD94D4F9}"/>
              </a:ext>
            </a:extLst>
          </p:cNvPr>
          <p:cNvSpPr txBox="1"/>
          <p:nvPr/>
        </p:nvSpPr>
        <p:spPr>
          <a:xfrm>
            <a:off x="6096000" y="1561274"/>
            <a:ext cx="5615354" cy="3139321"/>
          </a:xfrm>
          <a:prstGeom prst="rect">
            <a:avLst/>
          </a:prstGeom>
          <a:noFill/>
          <a:ln w="38100">
            <a:noFill/>
          </a:ln>
        </p:spPr>
        <p:txBody>
          <a:bodyPr wrap="square" rtlCol="0">
            <a:spAutoFit/>
          </a:bodyPr>
          <a:lstStyle/>
          <a:p>
            <a:r>
              <a:rPr lang="es-ES_tradnl" dirty="0">
                <a:solidFill>
                  <a:schemeClr val="bg1"/>
                </a:solidFill>
              </a:rPr>
              <a:t>Como todo Sketch de Arduino, el programa consta de dos partes principales, la función </a:t>
            </a:r>
            <a:r>
              <a:rPr lang="es-ES_tradnl" dirty="0" err="1">
                <a:solidFill>
                  <a:schemeClr val="bg1"/>
                </a:solidFill>
              </a:rPr>
              <a:t>setup</a:t>
            </a:r>
            <a:r>
              <a:rPr lang="es-ES_tradnl" dirty="0">
                <a:solidFill>
                  <a:schemeClr val="bg1"/>
                </a:solidFill>
              </a:rPr>
              <a:t>(), y la función </a:t>
            </a:r>
            <a:r>
              <a:rPr lang="es-ES_tradnl" dirty="0" err="1">
                <a:solidFill>
                  <a:schemeClr val="bg1"/>
                </a:solidFill>
              </a:rPr>
              <a:t>loop</a:t>
            </a:r>
            <a:r>
              <a:rPr lang="es-ES_tradnl" dirty="0">
                <a:solidFill>
                  <a:schemeClr val="bg1"/>
                </a:solidFill>
              </a:rPr>
              <a:t>().</a:t>
            </a:r>
          </a:p>
          <a:p>
            <a:endParaRPr lang="es-ES_tradnl" dirty="0">
              <a:solidFill>
                <a:schemeClr val="bg1"/>
              </a:solidFill>
            </a:endParaRPr>
          </a:p>
          <a:p>
            <a:r>
              <a:rPr lang="es-ES_tradnl" dirty="0">
                <a:solidFill>
                  <a:schemeClr val="bg1"/>
                </a:solidFill>
              </a:rPr>
              <a:t>En la función </a:t>
            </a:r>
            <a:r>
              <a:rPr lang="es-ES_tradnl" dirty="0" err="1">
                <a:solidFill>
                  <a:schemeClr val="bg1"/>
                </a:solidFill>
              </a:rPr>
              <a:t>setup</a:t>
            </a:r>
            <a:r>
              <a:rPr lang="es-ES_tradnl" dirty="0">
                <a:solidFill>
                  <a:schemeClr val="bg1"/>
                </a:solidFill>
              </a:rPr>
              <a:t> inicializamos el </a:t>
            </a:r>
            <a:r>
              <a:rPr lang="es-ES_tradnl" dirty="0" err="1">
                <a:solidFill>
                  <a:schemeClr val="bg1"/>
                </a:solidFill>
              </a:rPr>
              <a:t>WifiManager</a:t>
            </a:r>
            <a:r>
              <a:rPr lang="es-ES_tradnl" dirty="0">
                <a:solidFill>
                  <a:schemeClr val="bg1"/>
                </a:solidFill>
              </a:rPr>
              <a:t> (se encarga de crear una red wifi para que configuremos la conexión al </a:t>
            </a:r>
            <a:r>
              <a:rPr lang="es-ES_tradnl" dirty="0" err="1">
                <a:solidFill>
                  <a:schemeClr val="bg1"/>
                </a:solidFill>
              </a:rPr>
              <a:t>router</a:t>
            </a:r>
            <a:r>
              <a:rPr lang="es-ES_tradnl" dirty="0">
                <a:solidFill>
                  <a:schemeClr val="bg1"/>
                </a:solidFill>
              </a:rPr>
              <a:t>, en caso de no poder conectarse a ninguna red al arrancar) e inicializamos el sensor de pulso (“</a:t>
            </a:r>
            <a:r>
              <a:rPr lang="es-ES_tradnl" b="1" i="1" dirty="0" err="1">
                <a:solidFill>
                  <a:schemeClr val="bg1"/>
                </a:solidFill>
              </a:rPr>
              <a:t>particleSensor</a:t>
            </a:r>
            <a:r>
              <a:rPr lang="es-ES_tradnl" dirty="0">
                <a:solidFill>
                  <a:schemeClr val="bg1"/>
                </a:solidFill>
              </a:rPr>
              <a:t>”)</a:t>
            </a:r>
          </a:p>
          <a:p>
            <a:endParaRPr lang="es-ES_tradnl" dirty="0">
              <a:solidFill>
                <a:schemeClr val="bg1"/>
              </a:solidFill>
            </a:endParaRPr>
          </a:p>
          <a:p>
            <a:r>
              <a:rPr lang="es-ES_tradnl" dirty="0">
                <a:solidFill>
                  <a:schemeClr val="bg1"/>
                </a:solidFill>
              </a:rPr>
              <a:t>La conexión con el sensor de pulso se hace mediante el protocolo I2C.</a:t>
            </a:r>
          </a:p>
        </p:txBody>
      </p:sp>
    </p:spTree>
    <p:extLst>
      <p:ext uri="{BB962C8B-B14F-4D97-AF65-F5344CB8AC3E}">
        <p14:creationId xmlns:p14="http://schemas.microsoft.com/office/powerpoint/2010/main" val="1187168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22B22F-6E0B-409D-A750-BCDDDEA5CC85}"/>
              </a:ext>
            </a:extLst>
          </p:cNvPr>
          <p:cNvPicPr>
            <a:picLocks noChangeAspect="1"/>
          </p:cNvPicPr>
          <p:nvPr/>
        </p:nvPicPr>
        <p:blipFill>
          <a:blip r:embed="rId2"/>
          <a:stretch>
            <a:fillRect/>
          </a:stretch>
        </p:blipFill>
        <p:spPr>
          <a:xfrm>
            <a:off x="240630" y="1066951"/>
            <a:ext cx="5668512" cy="5791049"/>
          </a:xfrm>
          <a:prstGeom prst="rect">
            <a:avLst/>
          </a:prstGeom>
        </p:spPr>
      </p:pic>
      <p:sp>
        <p:nvSpPr>
          <p:cNvPr id="12" name="Rectangle 11">
            <a:extLst>
              <a:ext uri="{FF2B5EF4-FFF2-40B4-BE49-F238E27FC236}">
                <a16:creationId xmlns:a16="http://schemas.microsoft.com/office/drawing/2014/main" id="{4EB16812-7D5F-4B72-8676-26C19E31057C}"/>
              </a:ext>
            </a:extLst>
          </p:cNvPr>
          <p:cNvSpPr/>
          <p:nvPr/>
        </p:nvSpPr>
        <p:spPr>
          <a:xfrm>
            <a:off x="-368300" y="-175845"/>
            <a:ext cx="12979400" cy="1242796"/>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318478"/>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
        <p:nvSpPr>
          <p:cNvPr id="5" name="TextBox 4">
            <a:extLst>
              <a:ext uri="{FF2B5EF4-FFF2-40B4-BE49-F238E27FC236}">
                <a16:creationId xmlns:a16="http://schemas.microsoft.com/office/drawing/2014/main" id="{0927CAF2-6CAA-4A77-B575-AC64278E6C02}"/>
              </a:ext>
            </a:extLst>
          </p:cNvPr>
          <p:cNvSpPr txBox="1"/>
          <p:nvPr/>
        </p:nvSpPr>
        <p:spPr>
          <a:xfrm>
            <a:off x="6518072" y="1720840"/>
            <a:ext cx="4831800" cy="3416320"/>
          </a:xfrm>
          <a:prstGeom prst="rect">
            <a:avLst/>
          </a:prstGeom>
          <a:noFill/>
          <a:ln w="38100">
            <a:noFill/>
          </a:ln>
        </p:spPr>
        <p:txBody>
          <a:bodyPr wrap="square" rtlCol="0">
            <a:spAutoFit/>
          </a:bodyPr>
          <a:lstStyle/>
          <a:p>
            <a:r>
              <a:rPr lang="es-ES_tradnl" dirty="0">
                <a:solidFill>
                  <a:schemeClr val="bg1"/>
                </a:solidFill>
              </a:rPr>
              <a:t>En la función </a:t>
            </a:r>
            <a:r>
              <a:rPr lang="es-ES_tradnl" dirty="0" err="1">
                <a:solidFill>
                  <a:schemeClr val="bg1"/>
                </a:solidFill>
              </a:rPr>
              <a:t>loop</a:t>
            </a:r>
            <a:r>
              <a:rPr lang="es-ES_tradnl" dirty="0">
                <a:solidFill>
                  <a:schemeClr val="bg1"/>
                </a:solidFill>
              </a:rPr>
              <a:t>() empezamos por comprobar si la intensidad de infrarrojos es mayor que un umbral (dedo encima del sensor) y esperamos que haya un pulso (“</a:t>
            </a:r>
            <a:r>
              <a:rPr lang="es-ES_tradnl" b="1" i="1" dirty="0" err="1">
                <a:solidFill>
                  <a:schemeClr val="bg1"/>
                </a:solidFill>
              </a:rPr>
              <a:t>checkForBeat</a:t>
            </a:r>
            <a:r>
              <a:rPr lang="es-ES_tradnl" b="1" i="1" dirty="0">
                <a:solidFill>
                  <a:schemeClr val="bg1"/>
                </a:solidFill>
              </a:rPr>
              <a:t>()</a:t>
            </a:r>
            <a:r>
              <a:rPr lang="es-ES_tradnl" dirty="0">
                <a:solidFill>
                  <a:schemeClr val="bg1"/>
                </a:solidFill>
              </a:rPr>
              <a:t>”).</a:t>
            </a:r>
          </a:p>
          <a:p>
            <a:endParaRPr lang="es-ES_tradnl" dirty="0">
              <a:solidFill>
                <a:schemeClr val="bg1"/>
              </a:solidFill>
            </a:endParaRPr>
          </a:p>
          <a:p>
            <a:r>
              <a:rPr lang="es-ES_tradnl" dirty="0">
                <a:solidFill>
                  <a:schemeClr val="bg1"/>
                </a:solidFill>
              </a:rPr>
              <a:t>Cuando lo encontramos (valor booleano de si o no) guardamos ese milisegundo y hacemos cálculos con los milisegundos anteriores para calcular la media de pulsaciones.</a:t>
            </a:r>
          </a:p>
          <a:p>
            <a:endParaRPr lang="es-ES_tradnl" dirty="0">
              <a:solidFill>
                <a:schemeClr val="bg1"/>
              </a:solidFill>
            </a:endParaRPr>
          </a:p>
          <a:p>
            <a:r>
              <a:rPr lang="es-ES_tradnl" dirty="0">
                <a:solidFill>
                  <a:schemeClr val="bg1"/>
                </a:solidFill>
              </a:rPr>
              <a:t>Al final mandamos el pulso por el USB (“</a:t>
            </a:r>
            <a:r>
              <a:rPr lang="es-ES_tradnl" b="1" i="1" dirty="0" err="1">
                <a:solidFill>
                  <a:schemeClr val="bg1"/>
                </a:solidFill>
              </a:rPr>
              <a:t>Serial.println</a:t>
            </a:r>
            <a:r>
              <a:rPr lang="es-ES_tradnl" b="1" i="1" dirty="0">
                <a:solidFill>
                  <a:schemeClr val="bg1"/>
                </a:solidFill>
              </a:rPr>
              <a:t>()</a:t>
            </a:r>
            <a:r>
              <a:rPr lang="es-ES_tradnl" dirty="0">
                <a:solidFill>
                  <a:schemeClr val="bg1"/>
                </a:solidFill>
              </a:rPr>
              <a:t>”).</a:t>
            </a:r>
          </a:p>
        </p:txBody>
      </p:sp>
    </p:spTree>
    <p:extLst>
      <p:ext uri="{BB962C8B-B14F-4D97-AF65-F5344CB8AC3E}">
        <p14:creationId xmlns:p14="http://schemas.microsoft.com/office/powerpoint/2010/main" val="4139701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175845"/>
            <a:ext cx="12979400" cy="1242796"/>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318478"/>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pic>
        <p:nvPicPr>
          <p:cNvPr id="3" name="Picture 2">
            <a:extLst>
              <a:ext uri="{FF2B5EF4-FFF2-40B4-BE49-F238E27FC236}">
                <a16:creationId xmlns:a16="http://schemas.microsoft.com/office/drawing/2014/main" id="{1C7BC17E-F523-4387-ABE0-A721DD7D715A}"/>
              </a:ext>
            </a:extLst>
          </p:cNvPr>
          <p:cNvPicPr>
            <a:picLocks noChangeAspect="1"/>
          </p:cNvPicPr>
          <p:nvPr/>
        </p:nvPicPr>
        <p:blipFill>
          <a:blip r:embed="rId2"/>
          <a:stretch>
            <a:fillRect/>
          </a:stretch>
        </p:blipFill>
        <p:spPr>
          <a:xfrm>
            <a:off x="7392021" y="3695307"/>
            <a:ext cx="4395150" cy="2410744"/>
          </a:xfrm>
          <a:prstGeom prst="rect">
            <a:avLst/>
          </a:prstGeom>
        </p:spPr>
      </p:pic>
      <p:sp>
        <p:nvSpPr>
          <p:cNvPr id="4" name="TextBox 3">
            <a:extLst>
              <a:ext uri="{FF2B5EF4-FFF2-40B4-BE49-F238E27FC236}">
                <a16:creationId xmlns:a16="http://schemas.microsoft.com/office/drawing/2014/main" id="{545FD59F-A8C1-4AC0-87CB-E799DBA4ABA1}"/>
              </a:ext>
            </a:extLst>
          </p:cNvPr>
          <p:cNvSpPr txBox="1"/>
          <p:nvPr/>
        </p:nvSpPr>
        <p:spPr>
          <a:xfrm>
            <a:off x="7392021" y="1972693"/>
            <a:ext cx="3497344" cy="584775"/>
          </a:xfrm>
          <a:prstGeom prst="rect">
            <a:avLst/>
          </a:prstGeom>
          <a:noFill/>
        </p:spPr>
        <p:txBody>
          <a:bodyPr wrap="square" rtlCol="0">
            <a:spAutoFit/>
          </a:bodyPr>
          <a:lstStyle/>
          <a:p>
            <a:pPr algn="ctr"/>
            <a:r>
              <a:rPr lang="es-ES_tradnl" sz="3200" b="1" dirty="0">
                <a:solidFill>
                  <a:schemeClr val="bg1"/>
                </a:solidFill>
              </a:rPr>
              <a:t>{ pulse: “120” }</a:t>
            </a:r>
          </a:p>
        </p:txBody>
      </p:sp>
      <p:sp>
        <p:nvSpPr>
          <p:cNvPr id="6" name="Arrow: Down 5">
            <a:extLst>
              <a:ext uri="{FF2B5EF4-FFF2-40B4-BE49-F238E27FC236}">
                <a16:creationId xmlns:a16="http://schemas.microsoft.com/office/drawing/2014/main" id="{D50F73A1-BC86-468B-BF81-0629FD3B7F5B}"/>
              </a:ext>
            </a:extLst>
          </p:cNvPr>
          <p:cNvSpPr/>
          <p:nvPr/>
        </p:nvSpPr>
        <p:spPr>
          <a:xfrm>
            <a:off x="8719794" y="2690213"/>
            <a:ext cx="527901" cy="772998"/>
          </a:xfrm>
          <a:prstGeom prst="downArrow">
            <a:avLst/>
          </a:prstGeom>
          <a:solidFill>
            <a:srgbClr val="7955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93D283D2-0F79-42B5-B526-96325CDD8E12}"/>
              </a:ext>
            </a:extLst>
          </p:cNvPr>
          <p:cNvSpPr/>
          <p:nvPr/>
        </p:nvSpPr>
        <p:spPr>
          <a:xfrm>
            <a:off x="8804635" y="3849710"/>
            <a:ext cx="678730" cy="188536"/>
          </a:xfrm>
          <a:prstGeom prst="rect">
            <a:avLst/>
          </a:prstGeom>
          <a:noFill/>
          <a:ln w="28575">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C911BC98-FBE6-4789-A090-A7A6B0645FB6}"/>
              </a:ext>
            </a:extLst>
          </p:cNvPr>
          <p:cNvSpPr txBox="1"/>
          <p:nvPr/>
        </p:nvSpPr>
        <p:spPr>
          <a:xfrm>
            <a:off x="803494" y="2191586"/>
            <a:ext cx="5474758" cy="3693319"/>
          </a:xfrm>
          <a:prstGeom prst="rect">
            <a:avLst/>
          </a:prstGeom>
          <a:noFill/>
          <a:ln w="38100">
            <a:noFill/>
          </a:ln>
        </p:spPr>
        <p:txBody>
          <a:bodyPr wrap="square" rtlCol="0">
            <a:spAutoFit/>
          </a:bodyPr>
          <a:lstStyle/>
          <a:p>
            <a:r>
              <a:rPr lang="es-ES_tradnl" dirty="0">
                <a:solidFill>
                  <a:schemeClr val="bg1"/>
                </a:solidFill>
              </a:rPr>
              <a:t>La cadena de texto con la información en formato JSON es luego capturada por la clase Java nativa de Android y procesada.</a:t>
            </a:r>
          </a:p>
          <a:p>
            <a:endParaRPr lang="es-ES_tradnl" dirty="0">
              <a:solidFill>
                <a:schemeClr val="bg1"/>
              </a:solidFill>
            </a:endParaRPr>
          </a:p>
          <a:p>
            <a:r>
              <a:rPr lang="es-ES_tradnl" dirty="0">
                <a:solidFill>
                  <a:schemeClr val="bg1"/>
                </a:solidFill>
              </a:rPr>
              <a:t>Cuando todo esta correcto y el usuario pulsa el botón “Guardar”, se le devuelve el valor “_beat” al widget de </a:t>
            </a:r>
            <a:r>
              <a:rPr lang="es-ES_tradnl" b="1" i="1" dirty="0" err="1">
                <a:solidFill>
                  <a:schemeClr val="bg1"/>
                </a:solidFill>
              </a:rPr>
              <a:t>Flutter</a:t>
            </a:r>
            <a:r>
              <a:rPr lang="es-ES_tradnl" dirty="0">
                <a:solidFill>
                  <a:schemeClr val="bg1"/>
                </a:solidFill>
              </a:rPr>
              <a:t> para su posterior envío al servidor.</a:t>
            </a:r>
          </a:p>
          <a:p>
            <a:endParaRPr lang="es-ES_tradnl" dirty="0">
              <a:solidFill>
                <a:schemeClr val="bg1"/>
              </a:solidFill>
            </a:endParaRPr>
          </a:p>
          <a:p>
            <a:r>
              <a:rPr lang="es-ES_tradnl" dirty="0">
                <a:solidFill>
                  <a:schemeClr val="bg1"/>
                </a:solidFill>
              </a:rPr>
              <a:t>Como dije al principio, no todo se puede hacer con </a:t>
            </a:r>
            <a:r>
              <a:rPr lang="es-ES_tradnl" b="1" i="1" dirty="0" err="1">
                <a:solidFill>
                  <a:schemeClr val="bg1"/>
                </a:solidFill>
              </a:rPr>
              <a:t>Flutter</a:t>
            </a:r>
            <a:r>
              <a:rPr lang="es-ES_tradnl" dirty="0">
                <a:solidFill>
                  <a:schemeClr val="bg1"/>
                </a:solidFill>
              </a:rPr>
              <a:t>, y aunque esto si, era mas claro desarrollarlo nativamente en Android y conectarlo a </a:t>
            </a:r>
            <a:r>
              <a:rPr lang="es-ES_tradnl" b="1" i="1" dirty="0" err="1">
                <a:solidFill>
                  <a:schemeClr val="bg1"/>
                </a:solidFill>
              </a:rPr>
              <a:t>Flutter</a:t>
            </a:r>
            <a:r>
              <a:rPr lang="es-ES_tradnl" dirty="0">
                <a:solidFill>
                  <a:schemeClr val="bg1"/>
                </a:solidFill>
              </a:rPr>
              <a:t>. En cualquier caso, iOS es un sistema muy cerrado y no permite el acceso al USB a cualquier aplicación.</a:t>
            </a:r>
          </a:p>
        </p:txBody>
      </p:sp>
    </p:spTree>
    <p:extLst>
      <p:ext uri="{BB962C8B-B14F-4D97-AF65-F5344CB8AC3E}">
        <p14:creationId xmlns:p14="http://schemas.microsoft.com/office/powerpoint/2010/main" val="3084372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749300"/>
            <a:ext cx="12979400" cy="2932873"/>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1018096"/>
            <a:ext cx="12026900" cy="1165478"/>
          </a:xfrm>
        </p:spPr>
        <p:txBody>
          <a:bodyPr>
            <a:normAutofit/>
          </a:bodyPr>
          <a:lstStyle/>
          <a:p>
            <a:pPr algn="r"/>
            <a:r>
              <a:rPr lang="en-US" i="1" dirty="0">
                <a:solidFill>
                  <a:schemeClr val="bg1"/>
                </a:solidFill>
              </a:rPr>
              <a:t>¡</a:t>
            </a:r>
            <a:r>
              <a:rPr lang="es-ES_tradnl" i="1" dirty="0">
                <a:solidFill>
                  <a:schemeClr val="bg1"/>
                </a:solidFill>
              </a:rPr>
              <a:t>Pruébelo</a:t>
            </a:r>
            <a:r>
              <a:rPr lang="en-US" i="1" dirty="0">
                <a:solidFill>
                  <a:schemeClr val="bg1"/>
                </a:solidFill>
              </a:rPr>
              <a:t> </a:t>
            </a:r>
            <a:r>
              <a:rPr lang="en-US" i="1" dirty="0" err="1">
                <a:solidFill>
                  <a:schemeClr val="bg1"/>
                </a:solidFill>
              </a:rPr>
              <a:t>usted</a:t>
            </a:r>
            <a:r>
              <a:rPr lang="en-US" i="1" dirty="0">
                <a:solidFill>
                  <a:schemeClr val="bg1"/>
                </a:solidFill>
              </a:rPr>
              <a:t> </a:t>
            </a:r>
            <a:r>
              <a:rPr lang="en-US" i="1" dirty="0" err="1">
                <a:solidFill>
                  <a:schemeClr val="bg1"/>
                </a:solidFill>
              </a:rPr>
              <a:t>mismo</a:t>
            </a:r>
            <a:r>
              <a:rPr lang="en-US" i="1" dirty="0">
                <a:solidFill>
                  <a:schemeClr val="bg1"/>
                </a:solidFill>
              </a:rPr>
              <a:t>! </a:t>
            </a:r>
            <a:br>
              <a:rPr lang="en-US" i="1" dirty="0">
                <a:solidFill>
                  <a:schemeClr val="bg1"/>
                </a:solidFill>
              </a:rPr>
            </a:br>
            <a:r>
              <a:rPr lang="en-US" sz="2400" b="1" dirty="0" err="1">
                <a:solidFill>
                  <a:schemeClr val="bg1"/>
                </a:solidFill>
              </a:rPr>
              <a:t>Usuario</a:t>
            </a:r>
            <a:r>
              <a:rPr lang="en-US" sz="2400" dirty="0">
                <a:solidFill>
                  <a:schemeClr val="bg1"/>
                </a:solidFill>
              </a:rPr>
              <a:t>: </a:t>
            </a:r>
            <a:r>
              <a:rPr lang="en-US" sz="2400" dirty="0" err="1">
                <a:solidFill>
                  <a:schemeClr val="bg1"/>
                </a:solidFill>
              </a:rPr>
              <a:t>test@upna</a:t>
            </a:r>
            <a:r>
              <a:rPr lang="en-US" sz="2400" dirty="0">
                <a:solidFill>
                  <a:schemeClr val="bg1"/>
                </a:solidFill>
              </a:rPr>
              <a:t> | </a:t>
            </a:r>
            <a:r>
              <a:rPr lang="en-US" sz="2400" b="1" dirty="0" err="1">
                <a:solidFill>
                  <a:schemeClr val="bg1"/>
                </a:solidFill>
              </a:rPr>
              <a:t>Contraseña</a:t>
            </a:r>
            <a:r>
              <a:rPr lang="en-US" sz="2400" dirty="0">
                <a:solidFill>
                  <a:schemeClr val="bg1"/>
                </a:solidFill>
              </a:rPr>
              <a:t>: </a:t>
            </a:r>
            <a:r>
              <a:rPr lang="en-US" sz="2400" dirty="0" err="1">
                <a:solidFill>
                  <a:schemeClr val="bg1"/>
                </a:solidFill>
              </a:rPr>
              <a:t>test_upna</a:t>
            </a:r>
            <a:endParaRPr lang="en-US" b="1" dirty="0">
              <a:solidFill>
                <a:schemeClr val="bg1"/>
              </a:solidFill>
            </a:endParaRPr>
          </a:p>
        </p:txBody>
      </p:sp>
      <p:pic>
        <p:nvPicPr>
          <p:cNvPr id="4" name="Picture 3" descr="A picture containing black, piece, hanging, white&#10;&#10;Description automatically generated">
            <a:extLst>
              <a:ext uri="{FF2B5EF4-FFF2-40B4-BE49-F238E27FC236}">
                <a16:creationId xmlns:a16="http://schemas.microsoft.com/office/drawing/2014/main" id="{08B5A6DF-3B31-4F14-949B-3B6C4645E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28900"/>
            <a:ext cx="3848100" cy="3848100"/>
          </a:xfrm>
          <a:prstGeom prst="rect">
            <a:avLst/>
          </a:prstGeom>
        </p:spPr>
      </p:pic>
      <p:grpSp>
        <p:nvGrpSpPr>
          <p:cNvPr id="8" name="Group 7">
            <a:extLst>
              <a:ext uri="{FF2B5EF4-FFF2-40B4-BE49-F238E27FC236}">
                <a16:creationId xmlns:a16="http://schemas.microsoft.com/office/drawing/2014/main" id="{17455550-FCDD-4D04-A5FB-316CC2BBD547}"/>
              </a:ext>
            </a:extLst>
          </p:cNvPr>
          <p:cNvGrpSpPr/>
          <p:nvPr/>
        </p:nvGrpSpPr>
        <p:grpSpPr>
          <a:xfrm>
            <a:off x="4622800" y="2667828"/>
            <a:ext cx="7088678" cy="3809172"/>
            <a:chOff x="4622800" y="2667828"/>
            <a:chExt cx="7088678" cy="3809172"/>
          </a:xfrm>
        </p:grpSpPr>
        <p:pic>
          <p:nvPicPr>
            <p:cNvPr id="6" name="Picture 5">
              <a:extLst>
                <a:ext uri="{FF2B5EF4-FFF2-40B4-BE49-F238E27FC236}">
                  <a16:creationId xmlns:a16="http://schemas.microsoft.com/office/drawing/2014/main" id="{2188EB80-17CF-44DF-B814-9D1588396CA6}"/>
                </a:ext>
              </a:extLst>
            </p:cNvPr>
            <p:cNvPicPr>
              <a:picLocks noChangeAspect="1"/>
            </p:cNvPicPr>
            <p:nvPr/>
          </p:nvPicPr>
          <p:blipFill>
            <a:blip r:embed="rId3"/>
            <a:stretch>
              <a:fillRect/>
            </a:stretch>
          </p:blipFill>
          <p:spPr>
            <a:xfrm>
              <a:off x="4622800" y="2667828"/>
              <a:ext cx="7088678" cy="3809172"/>
            </a:xfrm>
            <a:prstGeom prst="rect">
              <a:avLst/>
            </a:prstGeom>
            <a:ln>
              <a:solidFill>
                <a:srgbClr val="795548"/>
              </a:solidFill>
            </a:ln>
          </p:spPr>
        </p:pic>
        <p:sp>
          <p:nvSpPr>
            <p:cNvPr id="7" name="Rectangle 6">
              <a:extLst>
                <a:ext uri="{FF2B5EF4-FFF2-40B4-BE49-F238E27FC236}">
                  <a16:creationId xmlns:a16="http://schemas.microsoft.com/office/drawing/2014/main" id="{A57C575A-F0D7-4D06-AF5C-2A53B9177FD8}"/>
                </a:ext>
              </a:extLst>
            </p:cNvPr>
            <p:cNvSpPr/>
            <p:nvPr/>
          </p:nvSpPr>
          <p:spPr>
            <a:xfrm>
              <a:off x="11159412" y="2667828"/>
              <a:ext cx="485192" cy="19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9" name="Rectangle 8">
            <a:extLst>
              <a:ext uri="{FF2B5EF4-FFF2-40B4-BE49-F238E27FC236}">
                <a16:creationId xmlns:a16="http://schemas.microsoft.com/office/drawing/2014/main" id="{697A6402-179A-451C-8981-2138720543A1}"/>
              </a:ext>
            </a:extLst>
          </p:cNvPr>
          <p:cNvSpPr/>
          <p:nvPr/>
        </p:nvSpPr>
        <p:spPr>
          <a:xfrm>
            <a:off x="4727510" y="5498840"/>
            <a:ext cx="2282890" cy="235080"/>
          </a:xfrm>
          <a:prstGeom prst="rect">
            <a:avLst/>
          </a:prstGeom>
          <a:noFill/>
          <a:ln w="1905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0521052E-EF91-4793-962C-114F92C39A8D}"/>
              </a:ext>
            </a:extLst>
          </p:cNvPr>
          <p:cNvSpPr txBox="1"/>
          <p:nvPr/>
        </p:nvSpPr>
        <p:spPr>
          <a:xfrm>
            <a:off x="8783216" y="3996613"/>
            <a:ext cx="2581470" cy="1200329"/>
          </a:xfrm>
          <a:prstGeom prst="rect">
            <a:avLst/>
          </a:prstGeom>
          <a:solidFill>
            <a:schemeClr val="bg1"/>
          </a:solidFill>
          <a:ln>
            <a:solidFill>
              <a:srgbClr val="795548"/>
            </a:solidFill>
          </a:ln>
        </p:spPr>
        <p:txBody>
          <a:bodyPr wrap="square" rtlCol="0">
            <a:spAutoFit/>
          </a:bodyPr>
          <a:lstStyle/>
          <a:p>
            <a:r>
              <a:rPr lang="es-ES_tradnl" dirty="0"/>
              <a:t>Pruebe primero la versión arm64, y si esta no instala, entonces la versión </a:t>
            </a:r>
            <a:r>
              <a:rPr lang="es-ES_tradnl" dirty="0" err="1"/>
              <a:t>arm</a:t>
            </a:r>
            <a:r>
              <a:rPr lang="es-ES_tradnl" dirty="0"/>
              <a:t>.</a:t>
            </a:r>
          </a:p>
        </p:txBody>
      </p:sp>
      <p:sp>
        <p:nvSpPr>
          <p:cNvPr id="13" name="TextBox 12">
            <a:extLst>
              <a:ext uri="{FF2B5EF4-FFF2-40B4-BE49-F238E27FC236}">
                <a16:creationId xmlns:a16="http://schemas.microsoft.com/office/drawing/2014/main" id="{41DFFBA3-6A88-4D6D-A354-1926A4E5AA2A}"/>
              </a:ext>
            </a:extLst>
          </p:cNvPr>
          <p:cNvSpPr txBox="1"/>
          <p:nvPr/>
        </p:nvSpPr>
        <p:spPr>
          <a:xfrm>
            <a:off x="8783216" y="5276671"/>
            <a:ext cx="2581470" cy="430887"/>
          </a:xfrm>
          <a:prstGeom prst="rect">
            <a:avLst/>
          </a:prstGeom>
          <a:solidFill>
            <a:schemeClr val="bg1"/>
          </a:solidFill>
          <a:ln>
            <a:solidFill>
              <a:srgbClr val="795548"/>
            </a:solidFill>
          </a:ln>
        </p:spPr>
        <p:txBody>
          <a:bodyPr wrap="square" rtlCol="0">
            <a:spAutoFit/>
          </a:bodyPr>
          <a:lstStyle/>
          <a:p>
            <a:r>
              <a:rPr lang="es-ES_tradnl" sz="1100" dirty="0"/>
              <a:t>Al no ser una aplicación firmada, deberá </a:t>
            </a:r>
            <a:r>
              <a:rPr lang="es-ES_tradnl" sz="1100" dirty="0">
                <a:hlinkClick r:id="rId4"/>
              </a:rPr>
              <a:t>habilitar orígenes desconocidos</a:t>
            </a:r>
            <a:endParaRPr lang="es-ES_tradnl" sz="1100" dirty="0"/>
          </a:p>
        </p:txBody>
      </p:sp>
    </p:spTree>
    <p:extLst>
      <p:ext uri="{BB962C8B-B14F-4D97-AF65-F5344CB8AC3E}">
        <p14:creationId xmlns:p14="http://schemas.microsoft.com/office/powerpoint/2010/main" val="2842723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152400" y="-138545"/>
            <a:ext cx="12750800" cy="3694545"/>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1676400" y="2578100"/>
            <a:ext cx="10325100" cy="774700"/>
          </a:xfrm>
        </p:spPr>
        <p:txBody>
          <a:bodyPr/>
          <a:lstStyle/>
          <a:p>
            <a:pPr algn="r"/>
            <a:r>
              <a:rPr lang="en-US" b="1" dirty="0">
                <a:solidFill>
                  <a:schemeClr val="bg1"/>
                </a:solidFill>
              </a:rPr>
              <a:t>IDEA II</a:t>
            </a:r>
            <a:r>
              <a:rPr lang="en-US" dirty="0">
                <a:solidFill>
                  <a:schemeClr val="bg1"/>
                </a:solidFill>
              </a:rPr>
              <a:t>: Control de </a:t>
            </a:r>
            <a:r>
              <a:rPr lang="en-US" dirty="0" err="1">
                <a:solidFill>
                  <a:schemeClr val="bg1"/>
                </a:solidFill>
              </a:rPr>
              <a:t>Medidas</a:t>
            </a:r>
            <a:endParaRPr lang="en-US" b="1" i="1" dirty="0">
              <a:solidFill>
                <a:schemeClr val="bg1"/>
              </a:solidFill>
            </a:endParaRPr>
          </a:p>
        </p:txBody>
      </p:sp>
      <p:sp>
        <p:nvSpPr>
          <p:cNvPr id="3" name="Content Placeholder 2">
            <a:extLst>
              <a:ext uri="{FF2B5EF4-FFF2-40B4-BE49-F238E27FC236}">
                <a16:creationId xmlns:a16="http://schemas.microsoft.com/office/drawing/2014/main" id="{2C81B9FC-E83F-423A-AF0E-878D8A95A0D4}"/>
              </a:ext>
            </a:extLst>
          </p:cNvPr>
          <p:cNvSpPr>
            <a:spLocks noGrp="1"/>
          </p:cNvSpPr>
          <p:nvPr>
            <p:ph idx="1"/>
          </p:nvPr>
        </p:nvSpPr>
        <p:spPr>
          <a:xfrm>
            <a:off x="838200" y="3913990"/>
            <a:ext cx="10515600" cy="1681146"/>
          </a:xfrm>
        </p:spPr>
        <p:txBody>
          <a:bodyPr>
            <a:normAutofit/>
          </a:bodyPr>
          <a:lstStyle/>
          <a:p>
            <a:r>
              <a:rPr lang="en-US" dirty="0">
                <a:solidFill>
                  <a:schemeClr val="bg1"/>
                </a:solidFill>
              </a:rPr>
              <a:t>Soy </a:t>
            </a:r>
            <a:r>
              <a:rPr lang="en-US" dirty="0" err="1">
                <a:solidFill>
                  <a:schemeClr val="bg1"/>
                </a:solidFill>
              </a:rPr>
              <a:t>hipertenso</a:t>
            </a:r>
            <a:r>
              <a:rPr lang="en-US" dirty="0">
                <a:solidFill>
                  <a:schemeClr val="bg1"/>
                </a:solidFill>
              </a:rPr>
              <a:t> y </a:t>
            </a:r>
            <a:r>
              <a:rPr lang="en-US" dirty="0" err="1">
                <a:solidFill>
                  <a:schemeClr val="bg1"/>
                </a:solidFill>
              </a:rPr>
              <a:t>ninguna</a:t>
            </a:r>
            <a:r>
              <a:rPr lang="en-US" dirty="0">
                <a:solidFill>
                  <a:schemeClr val="bg1"/>
                </a:solidFill>
              </a:rPr>
              <a:t> de las </a:t>
            </a:r>
            <a:r>
              <a:rPr lang="en-US" dirty="0" err="1">
                <a:solidFill>
                  <a:schemeClr val="bg1"/>
                </a:solidFill>
              </a:rPr>
              <a:t>aplicaciones</a:t>
            </a:r>
            <a:r>
              <a:rPr lang="en-US" dirty="0">
                <a:solidFill>
                  <a:schemeClr val="bg1"/>
                </a:solidFill>
              </a:rPr>
              <a:t> </a:t>
            </a:r>
            <a:r>
              <a:rPr lang="en-US" dirty="0" err="1">
                <a:solidFill>
                  <a:schemeClr val="bg1"/>
                </a:solidFill>
              </a:rPr>
              <a:t>en</a:t>
            </a:r>
            <a:r>
              <a:rPr lang="en-US" dirty="0">
                <a:solidFill>
                  <a:schemeClr val="bg1"/>
                </a:solidFill>
              </a:rPr>
              <a:t> el mercado me </a:t>
            </a:r>
            <a:r>
              <a:rPr lang="en-US" dirty="0" err="1">
                <a:solidFill>
                  <a:schemeClr val="bg1"/>
                </a:solidFill>
              </a:rPr>
              <a:t>convencia</a:t>
            </a:r>
            <a:r>
              <a:rPr lang="en-US" dirty="0">
                <a:solidFill>
                  <a:schemeClr val="bg1"/>
                </a:solidFill>
              </a:rPr>
              <a:t> para </a:t>
            </a:r>
            <a:r>
              <a:rPr lang="en-US" dirty="0" err="1">
                <a:solidFill>
                  <a:schemeClr val="bg1"/>
                </a:solidFill>
              </a:rPr>
              <a:t>medir</a:t>
            </a:r>
            <a:r>
              <a:rPr lang="en-US" dirty="0">
                <a:solidFill>
                  <a:schemeClr val="bg1"/>
                </a:solidFill>
              </a:rPr>
              <a:t> </a:t>
            </a:r>
            <a:r>
              <a:rPr lang="en-US" dirty="0" err="1">
                <a:solidFill>
                  <a:schemeClr val="bg1"/>
                </a:solidFill>
              </a:rPr>
              <a:t>esto</a:t>
            </a:r>
            <a:r>
              <a:rPr lang="en-US" dirty="0">
                <a:solidFill>
                  <a:schemeClr val="bg1"/>
                </a:solidFill>
              </a:rPr>
              <a:t>.</a:t>
            </a:r>
          </a:p>
          <a:p>
            <a:pPr lvl="1"/>
            <a:r>
              <a:rPr lang="en-US" dirty="0">
                <a:solidFill>
                  <a:schemeClr val="bg1"/>
                </a:solidFill>
              </a:rPr>
              <a:t>Control de Peso</a:t>
            </a:r>
          </a:p>
          <a:p>
            <a:pPr lvl="1"/>
            <a:r>
              <a:rPr lang="en-US" dirty="0">
                <a:solidFill>
                  <a:schemeClr val="bg1"/>
                </a:solidFill>
              </a:rPr>
              <a:t>Control de </a:t>
            </a:r>
            <a:r>
              <a:rPr lang="en-US" dirty="0" err="1">
                <a:solidFill>
                  <a:schemeClr val="bg1"/>
                </a:solidFill>
              </a:rPr>
              <a:t>Presion</a:t>
            </a:r>
            <a:r>
              <a:rPr lang="en-US" dirty="0">
                <a:solidFill>
                  <a:schemeClr val="bg1"/>
                </a:solidFill>
              </a:rPr>
              <a:t> </a:t>
            </a:r>
            <a:r>
              <a:rPr lang="en-US" dirty="0" err="1">
                <a:solidFill>
                  <a:schemeClr val="bg1"/>
                </a:solidFill>
              </a:rPr>
              <a:t>Sanguinea</a:t>
            </a:r>
            <a:endParaRPr lang="en-US" dirty="0">
              <a:solidFill>
                <a:schemeClr val="bg1"/>
              </a:solidFill>
            </a:endParaRPr>
          </a:p>
        </p:txBody>
      </p:sp>
    </p:spTree>
    <p:extLst>
      <p:ext uri="{BB962C8B-B14F-4D97-AF65-F5344CB8AC3E}">
        <p14:creationId xmlns:p14="http://schemas.microsoft.com/office/powerpoint/2010/main" val="2671091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197963" y="3052358"/>
            <a:ext cx="12745039" cy="3852891"/>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6219022" y="5908339"/>
            <a:ext cx="5772149" cy="655170"/>
          </a:xfrm>
        </p:spPr>
        <p:txBody>
          <a:bodyPr>
            <a:normAutofit fontScale="90000"/>
          </a:bodyPr>
          <a:lstStyle/>
          <a:p>
            <a:pPr algn="r"/>
            <a:r>
              <a:rPr lang="en-US" b="1" dirty="0">
                <a:solidFill>
                  <a:schemeClr val="bg1"/>
                </a:solidFill>
              </a:rPr>
              <a:t>PROPUESTA: </a:t>
            </a:r>
            <a:r>
              <a:rPr lang="en-US" i="1" dirty="0" err="1">
                <a:solidFill>
                  <a:schemeClr val="bg1"/>
                </a:solidFill>
              </a:rPr>
              <a:t>TensionApp</a:t>
            </a:r>
            <a:endParaRPr lang="en-US" i="1" dirty="0">
              <a:solidFill>
                <a:schemeClr val="bg1"/>
              </a:solidFill>
            </a:endParaRPr>
          </a:p>
        </p:txBody>
      </p:sp>
      <p:pic>
        <p:nvPicPr>
          <p:cNvPr id="6" name="Picture 5">
            <a:extLst>
              <a:ext uri="{FF2B5EF4-FFF2-40B4-BE49-F238E27FC236}">
                <a16:creationId xmlns:a16="http://schemas.microsoft.com/office/drawing/2014/main" id="{BFDB4390-28BA-492B-8008-3B5442667545}"/>
              </a:ext>
            </a:extLst>
          </p:cNvPr>
          <p:cNvPicPr>
            <a:picLocks noChangeAspect="1"/>
          </p:cNvPicPr>
          <p:nvPr/>
        </p:nvPicPr>
        <p:blipFill>
          <a:blip r:embed="rId2"/>
          <a:stretch>
            <a:fillRect/>
          </a:stretch>
        </p:blipFill>
        <p:spPr>
          <a:xfrm>
            <a:off x="703859" y="710828"/>
            <a:ext cx="6814541" cy="4343772"/>
          </a:xfrm>
          <a:prstGeom prst="rect">
            <a:avLst/>
          </a:prstGeom>
          <a:ln>
            <a:noFill/>
          </a:ln>
          <a:effectLst>
            <a:outerShdw blurRad="190500" algn="tl" rotWithShape="0">
              <a:srgbClr val="000000">
                <a:alpha val="70000"/>
              </a:srgbClr>
            </a:outerShdw>
          </a:effectLst>
        </p:spPr>
      </p:pic>
      <p:pic>
        <p:nvPicPr>
          <p:cNvPr id="8" name="Picture 7" descr="A screenshot of a cell phone&#10;&#10;Description automatically generated">
            <a:extLst>
              <a:ext uri="{FF2B5EF4-FFF2-40B4-BE49-F238E27FC236}">
                <a16:creationId xmlns:a16="http://schemas.microsoft.com/office/drawing/2014/main" id="{55A7342C-A722-4820-923D-C2ABA9BBB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742" y="346854"/>
            <a:ext cx="2095515" cy="3852891"/>
          </a:xfrm>
          <a:prstGeom prst="rect">
            <a:avLst/>
          </a:prstGeom>
          <a:ln>
            <a:noFill/>
          </a:ln>
          <a:effectLst>
            <a:outerShdw blurRad="190500" algn="tl" rotWithShape="0">
              <a:srgbClr val="000000">
                <a:alpha val="70000"/>
              </a:srgbClr>
            </a:outerShdw>
          </a:effectLst>
        </p:spPr>
      </p:pic>
      <p:pic>
        <p:nvPicPr>
          <p:cNvPr id="10" name="Picture 9" descr="A screenshot of a cell phone&#10;&#10;Description automatically generated">
            <a:extLst>
              <a:ext uri="{FF2B5EF4-FFF2-40B4-BE49-F238E27FC236}">
                <a16:creationId xmlns:a16="http://schemas.microsoft.com/office/drawing/2014/main" id="{B729975B-2B7E-4825-8ACD-0E1BC3A8B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9242" y="1341763"/>
            <a:ext cx="2095515" cy="3852891"/>
          </a:xfrm>
          <a:prstGeom prst="rect">
            <a:avLst/>
          </a:prstGeom>
          <a:ln>
            <a:noFill/>
          </a:ln>
          <a:effectLst>
            <a:outerShdw blurRad="190500" algn="tl" rotWithShape="0">
              <a:srgbClr val="000000">
                <a:alpha val="70000"/>
              </a:srgbClr>
            </a:outerShdw>
          </a:effectLst>
        </p:spPr>
      </p:pic>
      <p:pic>
        <p:nvPicPr>
          <p:cNvPr id="14" name="Picture 13" descr="A close up of a device&#10;&#10;Description automatically generated">
            <a:extLst>
              <a:ext uri="{FF2B5EF4-FFF2-40B4-BE49-F238E27FC236}">
                <a16:creationId xmlns:a16="http://schemas.microsoft.com/office/drawing/2014/main" id="{9327B74B-A96B-452E-849D-FAADD3C1C029}"/>
              </a:ext>
            </a:extLst>
          </p:cNvPr>
          <p:cNvPicPr>
            <a:picLocks noChangeAspect="1"/>
          </p:cNvPicPr>
          <p:nvPr/>
        </p:nvPicPr>
        <p:blipFill rotWithShape="1">
          <a:blip r:embed="rId5">
            <a:extLst>
              <a:ext uri="{28A0092B-C50C-407E-A947-70E740481C1C}">
                <a14:useLocalDpi xmlns:a14="http://schemas.microsoft.com/office/drawing/2010/main" val="0"/>
              </a:ext>
            </a:extLst>
          </a:blip>
          <a:srcRect l="28333" t="5058" r="26354"/>
          <a:stretch/>
        </p:blipFill>
        <p:spPr>
          <a:xfrm>
            <a:off x="5626100" y="2587937"/>
            <a:ext cx="2527300" cy="2978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3600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706582"/>
            <a:ext cx="12979400" cy="2890155"/>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1213545"/>
            <a:ext cx="7404100" cy="970028"/>
          </a:xfrm>
        </p:spPr>
        <p:txBody>
          <a:bodyPr/>
          <a:lstStyle/>
          <a:p>
            <a:pPr algn="r"/>
            <a:r>
              <a:rPr lang="en-US" b="1" dirty="0" err="1">
                <a:solidFill>
                  <a:schemeClr val="bg1"/>
                </a:solidFill>
              </a:rPr>
              <a:t>TensionApp</a:t>
            </a:r>
            <a:endParaRPr lang="en-US" b="1" i="1" dirty="0">
              <a:solidFill>
                <a:schemeClr val="bg1"/>
              </a:solidFill>
            </a:endParaRPr>
          </a:p>
        </p:txBody>
      </p:sp>
      <p:sp>
        <p:nvSpPr>
          <p:cNvPr id="3" name="Content Placeholder 2">
            <a:extLst>
              <a:ext uri="{FF2B5EF4-FFF2-40B4-BE49-F238E27FC236}">
                <a16:creationId xmlns:a16="http://schemas.microsoft.com/office/drawing/2014/main" id="{2C81B9FC-E83F-423A-AF0E-878D8A95A0D4}"/>
              </a:ext>
            </a:extLst>
          </p:cNvPr>
          <p:cNvSpPr>
            <a:spLocks noGrp="1"/>
          </p:cNvSpPr>
          <p:nvPr>
            <p:ph idx="1"/>
          </p:nvPr>
        </p:nvSpPr>
        <p:spPr>
          <a:xfrm>
            <a:off x="819150" y="2603501"/>
            <a:ext cx="10553700" cy="3822700"/>
          </a:xfrm>
        </p:spPr>
        <p:txBody>
          <a:bodyPr>
            <a:normAutofit/>
          </a:bodyPr>
          <a:lstStyle/>
          <a:p>
            <a:r>
              <a:rPr lang="es-ES_tradnl" dirty="0">
                <a:solidFill>
                  <a:schemeClr val="bg1"/>
                </a:solidFill>
              </a:rPr>
              <a:t>Gestión de Pacientes asignados a un medico</a:t>
            </a:r>
          </a:p>
          <a:p>
            <a:pPr lvl="1"/>
            <a:r>
              <a:rPr lang="es-ES_tradnl" dirty="0">
                <a:solidFill>
                  <a:schemeClr val="bg1"/>
                </a:solidFill>
              </a:rPr>
              <a:t>Creación de medidas</a:t>
            </a:r>
          </a:p>
          <a:p>
            <a:pPr lvl="2"/>
            <a:r>
              <a:rPr lang="es-ES_tradnl" b="1" dirty="0">
                <a:solidFill>
                  <a:schemeClr val="bg1"/>
                </a:solidFill>
              </a:rPr>
              <a:t>Presión sanguínea</a:t>
            </a:r>
            <a:r>
              <a:rPr lang="es-ES_tradnl" dirty="0">
                <a:solidFill>
                  <a:schemeClr val="bg1"/>
                </a:solidFill>
              </a:rPr>
              <a:t>: introducción manual copiando los datos desde el aparato.</a:t>
            </a:r>
          </a:p>
          <a:p>
            <a:pPr lvl="2"/>
            <a:r>
              <a:rPr lang="es-ES_tradnl" b="1" dirty="0">
                <a:solidFill>
                  <a:schemeClr val="bg1"/>
                </a:solidFill>
              </a:rPr>
              <a:t>Peso</a:t>
            </a:r>
            <a:r>
              <a:rPr lang="es-ES_tradnl" dirty="0">
                <a:solidFill>
                  <a:schemeClr val="bg1"/>
                </a:solidFill>
              </a:rPr>
              <a:t>: Introducción manual copiando los datos desde la bascula.</a:t>
            </a:r>
          </a:p>
          <a:p>
            <a:pPr lvl="2"/>
            <a:r>
              <a:rPr lang="es-ES_tradnl" b="1" dirty="0">
                <a:solidFill>
                  <a:schemeClr val="bg1"/>
                </a:solidFill>
              </a:rPr>
              <a:t>Pulso</a:t>
            </a:r>
            <a:r>
              <a:rPr lang="es-ES_tradnl" dirty="0">
                <a:solidFill>
                  <a:schemeClr val="bg1"/>
                </a:solidFill>
              </a:rPr>
              <a:t>: </a:t>
            </a:r>
          </a:p>
          <a:p>
            <a:pPr lvl="3"/>
            <a:r>
              <a:rPr lang="es-ES_tradnl" dirty="0">
                <a:solidFill>
                  <a:schemeClr val="bg1"/>
                </a:solidFill>
              </a:rPr>
              <a:t>Introducción manual</a:t>
            </a:r>
          </a:p>
          <a:p>
            <a:pPr lvl="3"/>
            <a:r>
              <a:rPr lang="es-ES_tradnl" dirty="0">
                <a:solidFill>
                  <a:schemeClr val="bg1"/>
                </a:solidFill>
              </a:rPr>
              <a:t>Lectura utilizando la cámara y el flash del móvil</a:t>
            </a:r>
          </a:p>
          <a:p>
            <a:pPr lvl="3"/>
            <a:r>
              <a:rPr lang="es-ES_tradnl" dirty="0">
                <a:solidFill>
                  <a:schemeClr val="bg1"/>
                </a:solidFill>
              </a:rPr>
              <a:t>Lectura utilizando un sensor y controlador Arduino conectado mediante el USB del teléfono.</a:t>
            </a:r>
          </a:p>
          <a:p>
            <a:pPr lvl="1"/>
            <a:r>
              <a:rPr lang="es-ES_tradnl" dirty="0">
                <a:solidFill>
                  <a:schemeClr val="bg1"/>
                </a:solidFill>
              </a:rPr>
              <a:t>Creación/Edición/Borrado de pacientes</a:t>
            </a:r>
          </a:p>
          <a:p>
            <a:r>
              <a:rPr lang="es-ES_tradnl" dirty="0">
                <a:solidFill>
                  <a:schemeClr val="bg1"/>
                </a:solidFill>
              </a:rPr>
              <a:t>Consulta de gráficas con las medidas anónimas de todos los pacientes.</a:t>
            </a:r>
          </a:p>
        </p:txBody>
      </p:sp>
    </p:spTree>
    <p:extLst>
      <p:ext uri="{BB962C8B-B14F-4D97-AF65-F5344CB8AC3E}">
        <p14:creationId xmlns:p14="http://schemas.microsoft.com/office/powerpoint/2010/main" val="404356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C61A1-6E77-4BDD-9835-E0915B4B91B6}"/>
              </a:ext>
            </a:extLst>
          </p:cNvPr>
          <p:cNvSpPr/>
          <p:nvPr/>
        </p:nvSpPr>
        <p:spPr>
          <a:xfrm>
            <a:off x="-266700" y="1084600"/>
            <a:ext cx="12712700" cy="5874999"/>
          </a:xfrm>
          <a:prstGeom prst="rect">
            <a:avLst/>
          </a:prstGeom>
          <a:solidFill>
            <a:schemeClr val="bg1"/>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12" name="Rectangle 11">
            <a:extLst>
              <a:ext uri="{FF2B5EF4-FFF2-40B4-BE49-F238E27FC236}">
                <a16:creationId xmlns:a16="http://schemas.microsoft.com/office/drawing/2014/main" id="{4EB16812-7D5F-4B72-8676-26C19E31057C}"/>
              </a:ext>
            </a:extLst>
          </p:cNvPr>
          <p:cNvSpPr/>
          <p:nvPr/>
        </p:nvSpPr>
        <p:spPr>
          <a:xfrm>
            <a:off x="-65988" y="-271630"/>
            <a:ext cx="12346887" cy="1477328"/>
          </a:xfrm>
          <a:prstGeom prst="rect">
            <a:avLst/>
          </a:prstGeom>
          <a:solidFill>
            <a:srgbClr val="795548"/>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83278"/>
            <a:ext cx="3327400" cy="1325563"/>
          </a:xfrm>
        </p:spPr>
        <p:txBody>
          <a:bodyPr/>
          <a:lstStyle/>
          <a:p>
            <a:r>
              <a:rPr lang="es-ES_tradnl" b="1" dirty="0">
                <a:solidFill>
                  <a:schemeClr val="bg1"/>
                </a:solidFill>
              </a:rPr>
              <a:t>  Arquitectura</a:t>
            </a:r>
            <a:endParaRPr lang="es-ES_tradnl" b="1" i="1" dirty="0">
              <a:solidFill>
                <a:schemeClr val="bg1"/>
              </a:solidFill>
            </a:endParaRPr>
          </a:p>
        </p:txBody>
      </p:sp>
      <p:grpSp>
        <p:nvGrpSpPr>
          <p:cNvPr id="11" name="Group 10">
            <a:extLst>
              <a:ext uri="{FF2B5EF4-FFF2-40B4-BE49-F238E27FC236}">
                <a16:creationId xmlns:a16="http://schemas.microsoft.com/office/drawing/2014/main" id="{64BF3EC1-FC03-40CA-A8DC-D0D869DB138E}"/>
              </a:ext>
            </a:extLst>
          </p:cNvPr>
          <p:cNvGrpSpPr/>
          <p:nvPr/>
        </p:nvGrpSpPr>
        <p:grpSpPr>
          <a:xfrm>
            <a:off x="5538286" y="1923390"/>
            <a:ext cx="2940538" cy="1955800"/>
            <a:chOff x="7902331" y="2265682"/>
            <a:chExt cx="2940538" cy="1955800"/>
          </a:xfrm>
        </p:grpSpPr>
        <p:pic>
          <p:nvPicPr>
            <p:cNvPr id="10" name="Picture 9" descr="A close up of a lamp&#10;&#10;Description automatically generated">
              <a:extLst>
                <a:ext uri="{FF2B5EF4-FFF2-40B4-BE49-F238E27FC236}">
                  <a16:creationId xmlns:a16="http://schemas.microsoft.com/office/drawing/2014/main" id="{63474749-04FE-4BB7-B68B-5FC704107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331" y="2265682"/>
              <a:ext cx="2940538" cy="1955800"/>
            </a:xfrm>
            <a:prstGeom prst="rect">
              <a:avLst/>
            </a:prstGeom>
          </p:spPr>
        </p:pic>
        <p:pic>
          <p:nvPicPr>
            <p:cNvPr id="8" name="Picture 7" descr="A close up of a logo&#10;&#10;Description automatically generated">
              <a:extLst>
                <a:ext uri="{FF2B5EF4-FFF2-40B4-BE49-F238E27FC236}">
                  <a16:creationId xmlns:a16="http://schemas.microsoft.com/office/drawing/2014/main" id="{31E7EFE1-F8B6-4C04-AAF5-C71A204F4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664" y="2585726"/>
              <a:ext cx="1300474" cy="1300474"/>
            </a:xfrm>
            <a:prstGeom prst="rect">
              <a:avLst/>
            </a:prstGeom>
          </p:spPr>
        </p:pic>
      </p:grpSp>
      <p:pic>
        <p:nvPicPr>
          <p:cNvPr id="16" name="Picture 15" descr="A close up of a logo&#10;&#10;Description automatically generated">
            <a:extLst>
              <a:ext uri="{FF2B5EF4-FFF2-40B4-BE49-F238E27FC236}">
                <a16:creationId xmlns:a16="http://schemas.microsoft.com/office/drawing/2014/main" id="{93570AAE-E881-482E-AAF1-D92A2A2E3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8264" y="2014049"/>
            <a:ext cx="984046" cy="984046"/>
          </a:xfrm>
          <a:prstGeom prst="rect">
            <a:avLst/>
          </a:prstGeom>
        </p:spPr>
      </p:pic>
      <p:pic>
        <p:nvPicPr>
          <p:cNvPr id="18" name="Picture 17" descr="A close up of a logo&#10;&#10;Description automatically generated">
            <a:extLst>
              <a:ext uri="{FF2B5EF4-FFF2-40B4-BE49-F238E27FC236}">
                <a16:creationId xmlns:a16="http://schemas.microsoft.com/office/drawing/2014/main" id="{771A8EA2-0305-42F6-8A2E-4A04DFF5D8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9576" y="3062667"/>
            <a:ext cx="549248" cy="805254"/>
          </a:xfrm>
          <a:prstGeom prst="rect">
            <a:avLst/>
          </a:prstGeom>
        </p:spPr>
      </p:pic>
      <p:grpSp>
        <p:nvGrpSpPr>
          <p:cNvPr id="25" name="Group 24">
            <a:extLst>
              <a:ext uri="{FF2B5EF4-FFF2-40B4-BE49-F238E27FC236}">
                <a16:creationId xmlns:a16="http://schemas.microsoft.com/office/drawing/2014/main" id="{006745B6-3486-4619-8210-B37B5378FE93}"/>
              </a:ext>
            </a:extLst>
          </p:cNvPr>
          <p:cNvGrpSpPr/>
          <p:nvPr/>
        </p:nvGrpSpPr>
        <p:grpSpPr>
          <a:xfrm>
            <a:off x="711257" y="2254250"/>
            <a:ext cx="2349500" cy="2349500"/>
            <a:chOff x="1600257" y="2204726"/>
            <a:chExt cx="2349500" cy="2349500"/>
          </a:xfrm>
        </p:grpSpPr>
        <p:pic>
          <p:nvPicPr>
            <p:cNvPr id="14" name="Picture 13" descr="A picture containing monitor, sitting, white, black&#10;&#10;Description automatically generated">
              <a:extLst>
                <a:ext uri="{FF2B5EF4-FFF2-40B4-BE49-F238E27FC236}">
                  <a16:creationId xmlns:a16="http://schemas.microsoft.com/office/drawing/2014/main" id="{D532E0AA-83FC-4370-975F-1407353A32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57" y="2204726"/>
              <a:ext cx="2349500" cy="2349500"/>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3D86A666-56FC-4AFC-85BB-E9C671FC4A12}"/>
                </a:ext>
              </a:extLst>
            </p:cNvPr>
            <p:cNvPicPr>
              <a:picLocks noChangeAspect="1"/>
            </p:cNvPicPr>
            <p:nvPr/>
          </p:nvPicPr>
          <p:blipFill rotWithShape="1">
            <a:blip r:embed="rId7">
              <a:extLst>
                <a:ext uri="{28A0092B-C50C-407E-A947-70E740481C1C}">
                  <a14:useLocalDpi xmlns:a14="http://schemas.microsoft.com/office/drawing/2010/main" val="0"/>
                </a:ext>
              </a:extLst>
            </a:blip>
            <a:srcRect l="13138" r="14318"/>
            <a:stretch/>
          </p:blipFill>
          <p:spPr>
            <a:xfrm>
              <a:off x="2374900" y="2880363"/>
              <a:ext cx="787400" cy="1085402"/>
            </a:xfrm>
            <a:prstGeom prst="rect">
              <a:avLst/>
            </a:prstGeom>
          </p:spPr>
        </p:pic>
      </p:grpSp>
      <p:grpSp>
        <p:nvGrpSpPr>
          <p:cNvPr id="27" name="Group 26">
            <a:extLst>
              <a:ext uri="{FF2B5EF4-FFF2-40B4-BE49-F238E27FC236}">
                <a16:creationId xmlns:a16="http://schemas.microsoft.com/office/drawing/2014/main" id="{8EFAA605-5EBA-4127-B6C2-63807D0D7258}"/>
              </a:ext>
            </a:extLst>
          </p:cNvPr>
          <p:cNvGrpSpPr/>
          <p:nvPr/>
        </p:nvGrpSpPr>
        <p:grpSpPr>
          <a:xfrm>
            <a:off x="4038542" y="4508503"/>
            <a:ext cx="2136708" cy="1888321"/>
            <a:chOff x="8266146" y="4529905"/>
            <a:chExt cx="2136708" cy="1888321"/>
          </a:xfrm>
        </p:grpSpPr>
        <p:pic>
          <p:nvPicPr>
            <p:cNvPr id="20" name="Picture 19" descr="A close up of a logo&#10;&#10;Description automatically generated">
              <a:extLst>
                <a:ext uri="{FF2B5EF4-FFF2-40B4-BE49-F238E27FC236}">
                  <a16:creationId xmlns:a16="http://schemas.microsoft.com/office/drawing/2014/main" id="{99E1AD0F-BD65-4AC2-A65C-A43E74E970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1846" y="4529905"/>
              <a:ext cx="1264897" cy="1264897"/>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FC8CA84D-8C10-4F78-9357-63281669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146" y="5750828"/>
              <a:ext cx="2136708" cy="667398"/>
            </a:xfrm>
            <a:prstGeom prst="rect">
              <a:avLst/>
            </a:prstGeom>
          </p:spPr>
        </p:pic>
      </p:grpSp>
      <p:sp>
        <p:nvSpPr>
          <p:cNvPr id="26" name="Arrow: Left-Right 25">
            <a:extLst>
              <a:ext uri="{FF2B5EF4-FFF2-40B4-BE49-F238E27FC236}">
                <a16:creationId xmlns:a16="http://schemas.microsoft.com/office/drawing/2014/main" id="{8D8F7C78-BAFF-417F-9CFB-9A5802FF3458}"/>
              </a:ext>
            </a:extLst>
          </p:cNvPr>
          <p:cNvSpPr/>
          <p:nvPr/>
        </p:nvSpPr>
        <p:spPr>
          <a:xfrm>
            <a:off x="2692400" y="2595580"/>
            <a:ext cx="2552700" cy="1085402"/>
          </a:xfrm>
          <a:custGeom>
            <a:avLst/>
            <a:gdLst>
              <a:gd name="connsiteX0" fmla="*/ 0 w 2552700"/>
              <a:gd name="connsiteY0" fmla="*/ 542701 h 1085402"/>
              <a:gd name="connsiteX1" fmla="*/ 542701 w 2552700"/>
              <a:gd name="connsiteY1" fmla="*/ 0 h 1085402"/>
              <a:gd name="connsiteX2" fmla="*/ 542701 w 2552700"/>
              <a:gd name="connsiteY2" fmla="*/ 271351 h 1085402"/>
              <a:gd name="connsiteX3" fmla="*/ 2009999 w 2552700"/>
              <a:gd name="connsiteY3" fmla="*/ 271351 h 1085402"/>
              <a:gd name="connsiteX4" fmla="*/ 2009999 w 2552700"/>
              <a:gd name="connsiteY4" fmla="*/ 0 h 1085402"/>
              <a:gd name="connsiteX5" fmla="*/ 2552700 w 2552700"/>
              <a:gd name="connsiteY5" fmla="*/ 542701 h 1085402"/>
              <a:gd name="connsiteX6" fmla="*/ 2009999 w 2552700"/>
              <a:gd name="connsiteY6" fmla="*/ 1085402 h 1085402"/>
              <a:gd name="connsiteX7" fmla="*/ 2009999 w 2552700"/>
              <a:gd name="connsiteY7" fmla="*/ 814052 h 1085402"/>
              <a:gd name="connsiteX8" fmla="*/ 542701 w 2552700"/>
              <a:gd name="connsiteY8" fmla="*/ 814052 h 1085402"/>
              <a:gd name="connsiteX9" fmla="*/ 542701 w 2552700"/>
              <a:gd name="connsiteY9" fmla="*/ 1085402 h 1085402"/>
              <a:gd name="connsiteX10" fmla="*/ 0 w 2552700"/>
              <a:gd name="connsiteY10" fmla="*/ 542701 h 108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2700" h="1085402" fill="none" extrusionOk="0">
                <a:moveTo>
                  <a:pt x="0" y="542701"/>
                </a:moveTo>
                <a:cubicBezTo>
                  <a:pt x="113321" y="483147"/>
                  <a:pt x="399174" y="90890"/>
                  <a:pt x="542701" y="0"/>
                </a:cubicBezTo>
                <a:cubicBezTo>
                  <a:pt x="560971" y="133728"/>
                  <a:pt x="556028" y="178917"/>
                  <a:pt x="542701" y="271351"/>
                </a:cubicBezTo>
                <a:cubicBezTo>
                  <a:pt x="709670" y="312817"/>
                  <a:pt x="1558791" y="142566"/>
                  <a:pt x="2009999" y="271351"/>
                </a:cubicBezTo>
                <a:cubicBezTo>
                  <a:pt x="1987609" y="233533"/>
                  <a:pt x="1997579" y="104398"/>
                  <a:pt x="2009999" y="0"/>
                </a:cubicBezTo>
                <a:cubicBezTo>
                  <a:pt x="2232030" y="224711"/>
                  <a:pt x="2309748" y="391985"/>
                  <a:pt x="2552700" y="542701"/>
                </a:cubicBezTo>
                <a:cubicBezTo>
                  <a:pt x="2419046" y="706698"/>
                  <a:pt x="2190267" y="958397"/>
                  <a:pt x="2009999" y="1085402"/>
                </a:cubicBezTo>
                <a:cubicBezTo>
                  <a:pt x="1996598" y="1047002"/>
                  <a:pt x="2031398" y="841560"/>
                  <a:pt x="2009999" y="814052"/>
                </a:cubicBezTo>
                <a:cubicBezTo>
                  <a:pt x="1359537" y="886997"/>
                  <a:pt x="974588" y="792128"/>
                  <a:pt x="542701" y="814052"/>
                </a:cubicBezTo>
                <a:cubicBezTo>
                  <a:pt x="533655" y="938993"/>
                  <a:pt x="558307" y="1042731"/>
                  <a:pt x="542701" y="1085402"/>
                </a:cubicBezTo>
                <a:cubicBezTo>
                  <a:pt x="319143" y="808812"/>
                  <a:pt x="226075" y="681261"/>
                  <a:pt x="0" y="542701"/>
                </a:cubicBezTo>
                <a:close/>
              </a:path>
              <a:path w="2552700" h="1085402" stroke="0" extrusionOk="0">
                <a:moveTo>
                  <a:pt x="0" y="542701"/>
                </a:moveTo>
                <a:cubicBezTo>
                  <a:pt x="290579" y="311824"/>
                  <a:pt x="468856" y="140611"/>
                  <a:pt x="542701" y="0"/>
                </a:cubicBezTo>
                <a:cubicBezTo>
                  <a:pt x="557038" y="115066"/>
                  <a:pt x="540122" y="218911"/>
                  <a:pt x="542701" y="271351"/>
                </a:cubicBezTo>
                <a:cubicBezTo>
                  <a:pt x="1103050" y="383784"/>
                  <a:pt x="1482317" y="383284"/>
                  <a:pt x="2009999" y="271351"/>
                </a:cubicBezTo>
                <a:cubicBezTo>
                  <a:pt x="2032648" y="161560"/>
                  <a:pt x="2010481" y="134182"/>
                  <a:pt x="2009999" y="0"/>
                </a:cubicBezTo>
                <a:cubicBezTo>
                  <a:pt x="2234133" y="217211"/>
                  <a:pt x="2375713" y="458112"/>
                  <a:pt x="2552700" y="542701"/>
                </a:cubicBezTo>
                <a:cubicBezTo>
                  <a:pt x="2361006" y="790081"/>
                  <a:pt x="2219643" y="880820"/>
                  <a:pt x="2009999" y="1085402"/>
                </a:cubicBezTo>
                <a:cubicBezTo>
                  <a:pt x="2032361" y="971681"/>
                  <a:pt x="2025877" y="902845"/>
                  <a:pt x="2009999" y="814052"/>
                </a:cubicBezTo>
                <a:cubicBezTo>
                  <a:pt x="1441066" y="704635"/>
                  <a:pt x="882651" y="870656"/>
                  <a:pt x="542701" y="814052"/>
                </a:cubicBezTo>
                <a:cubicBezTo>
                  <a:pt x="566664" y="921379"/>
                  <a:pt x="537359" y="996766"/>
                  <a:pt x="542701" y="1085402"/>
                </a:cubicBezTo>
                <a:cubicBezTo>
                  <a:pt x="465408" y="929640"/>
                  <a:pt x="228529" y="825609"/>
                  <a:pt x="0" y="542701"/>
                </a:cubicBezTo>
                <a:close/>
              </a:path>
            </a:pathLst>
          </a:custGeom>
          <a:solidFill>
            <a:schemeClr val="bg1"/>
          </a:solidFill>
          <a:ln w="19050">
            <a:solidFill>
              <a:srgbClr val="795548"/>
            </a:solidFill>
            <a:extLst>
              <a:ext uri="{C807C97D-BFC1-408E-A445-0C87EB9F89A2}">
                <ask:lineSketchStyleProps xmlns="" xmlns:ask="http://schemas.microsoft.com/office/drawing/2018/sketchyshapes" sd="1155169575">
                  <a:prstGeom prst="left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Arrow: Up-Down 27">
            <a:extLst>
              <a:ext uri="{FF2B5EF4-FFF2-40B4-BE49-F238E27FC236}">
                <a16:creationId xmlns:a16="http://schemas.microsoft.com/office/drawing/2014/main" id="{97D8EF61-77A6-463F-B372-2548D64B89B4}"/>
              </a:ext>
            </a:extLst>
          </p:cNvPr>
          <p:cNvSpPr/>
          <p:nvPr/>
        </p:nvSpPr>
        <p:spPr>
          <a:xfrm rot="2383063">
            <a:off x="6326475" y="3874122"/>
            <a:ext cx="871524" cy="1469688"/>
          </a:xfrm>
          <a:custGeom>
            <a:avLst/>
            <a:gdLst>
              <a:gd name="connsiteX0" fmla="*/ 0 w 871524"/>
              <a:gd name="connsiteY0" fmla="*/ 435762 h 1469688"/>
              <a:gd name="connsiteX1" fmla="*/ 435762 w 871524"/>
              <a:gd name="connsiteY1" fmla="*/ 0 h 1469688"/>
              <a:gd name="connsiteX2" fmla="*/ 871524 w 871524"/>
              <a:gd name="connsiteY2" fmla="*/ 435762 h 1469688"/>
              <a:gd name="connsiteX3" fmla="*/ 653643 w 871524"/>
              <a:gd name="connsiteY3" fmla="*/ 435762 h 1469688"/>
              <a:gd name="connsiteX4" fmla="*/ 653643 w 871524"/>
              <a:gd name="connsiteY4" fmla="*/ 1033926 h 1469688"/>
              <a:gd name="connsiteX5" fmla="*/ 871524 w 871524"/>
              <a:gd name="connsiteY5" fmla="*/ 1033926 h 1469688"/>
              <a:gd name="connsiteX6" fmla="*/ 435762 w 871524"/>
              <a:gd name="connsiteY6" fmla="*/ 1469688 h 1469688"/>
              <a:gd name="connsiteX7" fmla="*/ 0 w 871524"/>
              <a:gd name="connsiteY7" fmla="*/ 1033926 h 1469688"/>
              <a:gd name="connsiteX8" fmla="*/ 217881 w 871524"/>
              <a:gd name="connsiteY8" fmla="*/ 1033926 h 1469688"/>
              <a:gd name="connsiteX9" fmla="*/ 217881 w 871524"/>
              <a:gd name="connsiteY9" fmla="*/ 435762 h 1469688"/>
              <a:gd name="connsiteX10" fmla="*/ 0 w 871524"/>
              <a:gd name="connsiteY10" fmla="*/ 435762 h 146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1524" h="1469688" fill="none" extrusionOk="0">
                <a:moveTo>
                  <a:pt x="0" y="435762"/>
                </a:moveTo>
                <a:cubicBezTo>
                  <a:pt x="168972" y="246942"/>
                  <a:pt x="265540" y="133619"/>
                  <a:pt x="435762" y="0"/>
                </a:cubicBezTo>
                <a:cubicBezTo>
                  <a:pt x="541543" y="153048"/>
                  <a:pt x="692244" y="254727"/>
                  <a:pt x="871524" y="435762"/>
                </a:cubicBezTo>
                <a:cubicBezTo>
                  <a:pt x="790266" y="445085"/>
                  <a:pt x="706310" y="424101"/>
                  <a:pt x="653643" y="435762"/>
                </a:cubicBezTo>
                <a:cubicBezTo>
                  <a:pt x="653385" y="692429"/>
                  <a:pt x="705919" y="935748"/>
                  <a:pt x="653643" y="1033926"/>
                </a:cubicBezTo>
                <a:cubicBezTo>
                  <a:pt x="691667" y="1036403"/>
                  <a:pt x="794266" y="1028319"/>
                  <a:pt x="871524" y="1033926"/>
                </a:cubicBezTo>
                <a:cubicBezTo>
                  <a:pt x="800373" y="1099908"/>
                  <a:pt x="646677" y="1249826"/>
                  <a:pt x="435762" y="1469688"/>
                </a:cubicBezTo>
                <a:cubicBezTo>
                  <a:pt x="274814" y="1305845"/>
                  <a:pt x="84120" y="1044278"/>
                  <a:pt x="0" y="1033926"/>
                </a:cubicBezTo>
                <a:cubicBezTo>
                  <a:pt x="71384" y="1024247"/>
                  <a:pt x="138047" y="1040773"/>
                  <a:pt x="217881" y="1033926"/>
                </a:cubicBezTo>
                <a:cubicBezTo>
                  <a:pt x="218912" y="892440"/>
                  <a:pt x="173774" y="539890"/>
                  <a:pt x="217881" y="435762"/>
                </a:cubicBezTo>
                <a:cubicBezTo>
                  <a:pt x="110902" y="446813"/>
                  <a:pt x="58036" y="450067"/>
                  <a:pt x="0" y="435762"/>
                </a:cubicBezTo>
                <a:close/>
              </a:path>
              <a:path w="871524" h="1469688" stroke="0" extrusionOk="0">
                <a:moveTo>
                  <a:pt x="0" y="435762"/>
                </a:moveTo>
                <a:cubicBezTo>
                  <a:pt x="90163" y="413736"/>
                  <a:pt x="411812" y="69452"/>
                  <a:pt x="435762" y="0"/>
                </a:cubicBezTo>
                <a:cubicBezTo>
                  <a:pt x="624158" y="125740"/>
                  <a:pt x="715562" y="266050"/>
                  <a:pt x="871524" y="435762"/>
                </a:cubicBezTo>
                <a:cubicBezTo>
                  <a:pt x="842122" y="421146"/>
                  <a:pt x="707540" y="432777"/>
                  <a:pt x="653643" y="435762"/>
                </a:cubicBezTo>
                <a:cubicBezTo>
                  <a:pt x="623151" y="580087"/>
                  <a:pt x="622565" y="931443"/>
                  <a:pt x="653643" y="1033926"/>
                </a:cubicBezTo>
                <a:cubicBezTo>
                  <a:pt x="711258" y="1053532"/>
                  <a:pt x="818571" y="1026959"/>
                  <a:pt x="871524" y="1033926"/>
                </a:cubicBezTo>
                <a:cubicBezTo>
                  <a:pt x="715470" y="1234324"/>
                  <a:pt x="527853" y="1341202"/>
                  <a:pt x="435762" y="1469688"/>
                </a:cubicBezTo>
                <a:cubicBezTo>
                  <a:pt x="320052" y="1342306"/>
                  <a:pt x="181446" y="1137769"/>
                  <a:pt x="0" y="1033926"/>
                </a:cubicBezTo>
                <a:cubicBezTo>
                  <a:pt x="74813" y="1052674"/>
                  <a:pt x="118614" y="1018965"/>
                  <a:pt x="217881" y="1033926"/>
                </a:cubicBezTo>
                <a:cubicBezTo>
                  <a:pt x="245564" y="762459"/>
                  <a:pt x="183276" y="622407"/>
                  <a:pt x="217881" y="435762"/>
                </a:cubicBezTo>
                <a:cubicBezTo>
                  <a:pt x="176387" y="453888"/>
                  <a:pt x="78361" y="435893"/>
                  <a:pt x="0" y="435762"/>
                </a:cubicBezTo>
                <a:close/>
              </a:path>
            </a:pathLst>
          </a:custGeom>
          <a:solidFill>
            <a:schemeClr val="bg1"/>
          </a:solidFill>
          <a:ln w="28575">
            <a:solidFill>
              <a:srgbClr val="795548"/>
            </a:solidFill>
            <a:extLst>
              <a:ext uri="{C807C97D-BFC1-408E-A445-0C87EB9F89A2}">
                <ask:lineSketchStyleProps xmlns="" xmlns:ask="http://schemas.microsoft.com/office/drawing/2018/sketchyshapes" sd="238580381">
                  <a:prstGeom prst="upDown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TextBox 28">
            <a:extLst>
              <a:ext uri="{FF2B5EF4-FFF2-40B4-BE49-F238E27FC236}">
                <a16:creationId xmlns:a16="http://schemas.microsoft.com/office/drawing/2014/main" id="{E26DF23E-F3EF-4ABB-A88C-CA1AB7EAE1B9}"/>
              </a:ext>
            </a:extLst>
          </p:cNvPr>
          <p:cNvSpPr txBox="1"/>
          <p:nvPr/>
        </p:nvSpPr>
        <p:spPr>
          <a:xfrm>
            <a:off x="965200" y="4570878"/>
            <a:ext cx="1828800" cy="646331"/>
          </a:xfrm>
          <a:prstGeom prst="rect">
            <a:avLst/>
          </a:prstGeom>
          <a:noFill/>
        </p:spPr>
        <p:txBody>
          <a:bodyPr wrap="square" rtlCol="0">
            <a:spAutoFit/>
          </a:bodyPr>
          <a:lstStyle/>
          <a:p>
            <a:pPr algn="ctr"/>
            <a:r>
              <a:rPr lang="es-ES_tradnl" b="1" dirty="0" err="1"/>
              <a:t>Flutter</a:t>
            </a:r>
            <a:r>
              <a:rPr lang="es-ES_tradnl" dirty="0"/>
              <a:t> App </a:t>
            </a:r>
          </a:p>
          <a:p>
            <a:pPr algn="ctr"/>
            <a:r>
              <a:rPr lang="es-ES_tradnl" dirty="0"/>
              <a:t>en Android e iOS</a:t>
            </a:r>
          </a:p>
        </p:txBody>
      </p:sp>
      <p:sp>
        <p:nvSpPr>
          <p:cNvPr id="30" name="TextBox 29">
            <a:extLst>
              <a:ext uri="{FF2B5EF4-FFF2-40B4-BE49-F238E27FC236}">
                <a16:creationId xmlns:a16="http://schemas.microsoft.com/office/drawing/2014/main" id="{88648226-9605-433B-A630-D3ECB9FB0BF7}"/>
              </a:ext>
            </a:extLst>
          </p:cNvPr>
          <p:cNvSpPr txBox="1"/>
          <p:nvPr/>
        </p:nvSpPr>
        <p:spPr>
          <a:xfrm>
            <a:off x="8772010" y="2155007"/>
            <a:ext cx="2692343" cy="1477328"/>
          </a:xfrm>
          <a:prstGeom prst="rect">
            <a:avLst/>
          </a:prstGeom>
          <a:noFill/>
        </p:spPr>
        <p:txBody>
          <a:bodyPr wrap="square" rtlCol="0">
            <a:spAutoFit/>
          </a:bodyPr>
          <a:lstStyle/>
          <a:p>
            <a:r>
              <a:rPr lang="es-ES_tradnl" dirty="0"/>
              <a:t>Servidor en </a:t>
            </a:r>
            <a:r>
              <a:rPr lang="es-ES_tradnl" b="1" dirty="0" err="1"/>
              <a:t>Flask</a:t>
            </a:r>
            <a:r>
              <a:rPr lang="es-ES_tradnl" b="1" dirty="0"/>
              <a:t>/Python </a:t>
            </a:r>
            <a:r>
              <a:rPr lang="es-ES_tradnl" dirty="0"/>
              <a:t>que asegura mayor compatibilidad con paquetes </a:t>
            </a:r>
            <a:r>
              <a:rPr lang="es-ES_tradnl" dirty="0" err="1"/>
              <a:t>estadisticos</a:t>
            </a:r>
            <a:r>
              <a:rPr lang="es-ES_tradnl" dirty="0"/>
              <a:t>, como R</a:t>
            </a:r>
          </a:p>
        </p:txBody>
      </p:sp>
      <p:sp>
        <p:nvSpPr>
          <p:cNvPr id="31" name="TextBox 30">
            <a:extLst>
              <a:ext uri="{FF2B5EF4-FFF2-40B4-BE49-F238E27FC236}">
                <a16:creationId xmlns:a16="http://schemas.microsoft.com/office/drawing/2014/main" id="{18BF3C4F-0E2D-4715-8A3B-F5BC96738126}"/>
              </a:ext>
            </a:extLst>
          </p:cNvPr>
          <p:cNvSpPr txBox="1"/>
          <p:nvPr/>
        </p:nvSpPr>
        <p:spPr>
          <a:xfrm>
            <a:off x="6751754" y="5297785"/>
            <a:ext cx="3334304" cy="923330"/>
          </a:xfrm>
          <a:prstGeom prst="rect">
            <a:avLst/>
          </a:prstGeom>
          <a:noFill/>
        </p:spPr>
        <p:txBody>
          <a:bodyPr wrap="square" rtlCol="0">
            <a:spAutoFit/>
          </a:bodyPr>
          <a:lstStyle/>
          <a:p>
            <a:r>
              <a:rPr lang="es-ES_tradnl" b="1" dirty="0" err="1"/>
              <a:t>MariaDB</a:t>
            </a:r>
            <a:r>
              <a:rPr lang="es-ES_tradnl" dirty="0"/>
              <a:t> (</a:t>
            </a:r>
            <a:r>
              <a:rPr lang="es-ES_tradnl" dirty="0" err="1"/>
              <a:t>fork</a:t>
            </a:r>
            <a:r>
              <a:rPr lang="es-ES_tradnl" dirty="0"/>
              <a:t> de MySQL) como gestor de bases de datos relacionales.</a:t>
            </a:r>
          </a:p>
        </p:txBody>
      </p:sp>
    </p:spTree>
    <p:extLst>
      <p:ext uri="{BB962C8B-B14F-4D97-AF65-F5344CB8AC3E}">
        <p14:creationId xmlns:p14="http://schemas.microsoft.com/office/powerpoint/2010/main" val="1334087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65988" y="-230841"/>
            <a:ext cx="12384987" cy="1436539"/>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82859"/>
            <a:ext cx="2522236" cy="1325563"/>
          </a:xfrm>
        </p:spPr>
        <p:txBody>
          <a:bodyPr/>
          <a:lstStyle/>
          <a:p>
            <a:r>
              <a:rPr lang="es-ES_tradnl" b="1" dirty="0">
                <a:solidFill>
                  <a:schemeClr val="bg1"/>
                </a:solidFill>
              </a:rPr>
              <a:t>  Servidor</a:t>
            </a:r>
            <a:endParaRPr lang="es-ES_tradnl" b="1" i="1" dirty="0">
              <a:solidFill>
                <a:schemeClr val="bg1"/>
              </a:solidFill>
            </a:endParaRPr>
          </a:p>
        </p:txBody>
      </p:sp>
      <p:pic>
        <p:nvPicPr>
          <p:cNvPr id="8" name="Picture 7" descr="A close up of a logo&#10;&#10;Description automatically generated">
            <a:extLst>
              <a:ext uri="{FF2B5EF4-FFF2-40B4-BE49-F238E27FC236}">
                <a16:creationId xmlns:a16="http://schemas.microsoft.com/office/drawing/2014/main" id="{31E7EFE1-F8B6-4C04-AAF5-C71A204F4461}"/>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32783" y="1722960"/>
            <a:ext cx="4169839" cy="4169839"/>
          </a:xfrm>
          <a:prstGeom prst="rect">
            <a:avLst/>
          </a:prstGeom>
        </p:spPr>
      </p:pic>
      <p:pic>
        <p:nvPicPr>
          <p:cNvPr id="16" name="Picture 15" descr="A close up of a logo&#10;&#10;Description automatically generated">
            <a:extLst>
              <a:ext uri="{FF2B5EF4-FFF2-40B4-BE49-F238E27FC236}">
                <a16:creationId xmlns:a16="http://schemas.microsoft.com/office/drawing/2014/main" id="{93570AAE-E881-482E-AAF1-D92A2A2E3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7" y="5714895"/>
            <a:ext cx="984046" cy="984046"/>
          </a:xfrm>
          <a:prstGeom prst="rect">
            <a:avLst/>
          </a:prstGeom>
        </p:spPr>
      </p:pic>
      <p:pic>
        <p:nvPicPr>
          <p:cNvPr id="18" name="Picture 17" descr="A close up of a logo&#10;&#10;Description automatically generated">
            <a:extLst>
              <a:ext uri="{FF2B5EF4-FFF2-40B4-BE49-F238E27FC236}">
                <a16:creationId xmlns:a16="http://schemas.microsoft.com/office/drawing/2014/main" id="{771A8EA2-0305-42F6-8A2E-4A04DFF5D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920" y="5729784"/>
            <a:ext cx="660437" cy="968269"/>
          </a:xfrm>
          <a:prstGeom prst="rect">
            <a:avLst/>
          </a:prstGeom>
        </p:spPr>
      </p:pic>
      <p:sp>
        <p:nvSpPr>
          <p:cNvPr id="3" name="TextBox 2">
            <a:extLst>
              <a:ext uri="{FF2B5EF4-FFF2-40B4-BE49-F238E27FC236}">
                <a16:creationId xmlns:a16="http://schemas.microsoft.com/office/drawing/2014/main" id="{22D080D2-8B4E-4C13-8335-1576043EC264}"/>
              </a:ext>
            </a:extLst>
          </p:cNvPr>
          <p:cNvSpPr txBox="1"/>
          <p:nvPr/>
        </p:nvSpPr>
        <p:spPr>
          <a:xfrm>
            <a:off x="2537056" y="1574800"/>
            <a:ext cx="9286644" cy="4154984"/>
          </a:xfrm>
          <a:prstGeom prst="rect">
            <a:avLst/>
          </a:prstGeom>
          <a:noFill/>
        </p:spPr>
        <p:txBody>
          <a:bodyPr wrap="square" rtlCol="0">
            <a:spAutoFit/>
          </a:bodyPr>
          <a:lstStyle/>
          <a:p>
            <a:r>
              <a:rPr lang="es-ES_tradnl" sz="2400" dirty="0">
                <a:solidFill>
                  <a:schemeClr val="bg1"/>
                </a:solidFill>
              </a:rPr>
              <a:t>La tecnología utilizada para crear el servidor donde se almacenaran los datos es </a:t>
            </a:r>
            <a:r>
              <a:rPr lang="es-ES_tradnl" sz="2400" b="1" i="1" dirty="0">
                <a:solidFill>
                  <a:schemeClr val="bg1"/>
                </a:solidFill>
              </a:rPr>
              <a:t>Python</a:t>
            </a:r>
            <a:r>
              <a:rPr lang="es-ES_tradnl" sz="2400" dirty="0">
                <a:solidFill>
                  <a:schemeClr val="bg1"/>
                </a:solidFill>
              </a:rPr>
              <a:t>, por su gran cantidad de módulos que facilitan la interconexión del programa con casi todos los sistemas de procesado de estadísticas.</a:t>
            </a:r>
          </a:p>
          <a:p>
            <a:endParaRPr lang="es-ES_tradnl" sz="2400" dirty="0">
              <a:solidFill>
                <a:schemeClr val="bg1"/>
              </a:solidFill>
            </a:endParaRPr>
          </a:p>
          <a:p>
            <a:r>
              <a:rPr lang="es-ES_tradnl" sz="2400" dirty="0">
                <a:solidFill>
                  <a:schemeClr val="bg1"/>
                </a:solidFill>
              </a:rPr>
              <a:t>Encima de Python, el </a:t>
            </a:r>
            <a:r>
              <a:rPr lang="es-ES_tradnl" sz="2400" dirty="0" err="1">
                <a:solidFill>
                  <a:schemeClr val="bg1"/>
                </a:solidFill>
              </a:rPr>
              <a:t>framework</a:t>
            </a:r>
            <a:r>
              <a:rPr lang="es-ES_tradnl" sz="2400" dirty="0">
                <a:solidFill>
                  <a:schemeClr val="bg1"/>
                </a:solidFill>
              </a:rPr>
              <a:t> utilizado es </a:t>
            </a:r>
            <a:r>
              <a:rPr lang="es-ES_tradnl" sz="2400" b="1" i="1" dirty="0" err="1">
                <a:solidFill>
                  <a:schemeClr val="bg1"/>
                </a:solidFill>
              </a:rPr>
              <a:t>Flask</a:t>
            </a:r>
            <a:r>
              <a:rPr lang="es-ES_tradnl" sz="2400" dirty="0">
                <a:solidFill>
                  <a:schemeClr val="bg1"/>
                </a:solidFill>
              </a:rPr>
              <a:t>, ya que provee una manera rápida y potente de implementar una API.</a:t>
            </a:r>
          </a:p>
          <a:p>
            <a:endParaRPr lang="es-ES_tradnl" sz="2400" dirty="0">
              <a:solidFill>
                <a:schemeClr val="bg1"/>
              </a:solidFill>
            </a:endParaRPr>
          </a:p>
          <a:p>
            <a:r>
              <a:rPr lang="es-ES_tradnl" sz="2400" dirty="0">
                <a:solidFill>
                  <a:schemeClr val="bg1"/>
                </a:solidFill>
              </a:rPr>
              <a:t>La comunicación se hace mediante HTTPS, y la autenticación se hace mediante JWT, que garantiza que los tokens sean auténticos para devolver la información requerida.</a:t>
            </a:r>
          </a:p>
        </p:txBody>
      </p:sp>
      <p:sp>
        <p:nvSpPr>
          <p:cNvPr id="4" name="TextBox 3">
            <a:extLst>
              <a:ext uri="{FF2B5EF4-FFF2-40B4-BE49-F238E27FC236}">
                <a16:creationId xmlns:a16="http://schemas.microsoft.com/office/drawing/2014/main" id="{28685133-19E8-4F68-90A1-BEE33A8B85F5}"/>
              </a:ext>
            </a:extLst>
          </p:cNvPr>
          <p:cNvSpPr txBox="1"/>
          <p:nvPr/>
        </p:nvSpPr>
        <p:spPr>
          <a:xfrm>
            <a:off x="8166100" y="5755079"/>
            <a:ext cx="3657600" cy="584775"/>
          </a:xfrm>
          <a:prstGeom prst="rect">
            <a:avLst/>
          </a:prstGeom>
          <a:noFill/>
        </p:spPr>
        <p:txBody>
          <a:bodyPr wrap="square" rtlCol="0">
            <a:spAutoFit/>
          </a:bodyPr>
          <a:lstStyle/>
          <a:p>
            <a:pPr algn="r"/>
            <a:r>
              <a:rPr lang="es-ES_tradnl" sz="3200" dirty="0">
                <a:solidFill>
                  <a:schemeClr val="bg1"/>
                </a:solidFill>
                <a:hlinkClick r:id="rId5">
                  <a:extLst>
                    <a:ext uri="{A12FA001-AC4F-418D-AE19-62706E023703}">
                      <ahyp:hlinkClr xmlns:ahyp="http://schemas.microsoft.com/office/drawing/2018/hyperlinkcolor" val="tx"/>
                    </a:ext>
                  </a:extLst>
                </a:hlinkClick>
              </a:rPr>
              <a:t>Mas información </a:t>
            </a:r>
            <a:endParaRPr lang="es-ES_tradnl" sz="3200" dirty="0">
              <a:solidFill>
                <a:schemeClr val="bg1"/>
              </a:solidFill>
            </a:endParaRPr>
          </a:p>
        </p:txBody>
      </p:sp>
    </p:spTree>
    <p:extLst>
      <p:ext uri="{BB962C8B-B14F-4D97-AF65-F5344CB8AC3E}">
        <p14:creationId xmlns:p14="http://schemas.microsoft.com/office/powerpoint/2010/main" val="37563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10" name="Picture 9" descr="A picture containing monitor, sitting, white, black&#10;&#10;Description automatically generated">
            <a:extLst>
              <a:ext uri="{FF2B5EF4-FFF2-40B4-BE49-F238E27FC236}">
                <a16:creationId xmlns:a16="http://schemas.microsoft.com/office/drawing/2014/main" id="{E606AEEE-28DF-4398-B9A6-175F5D711825}"/>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9275" y="1470229"/>
            <a:ext cx="4168390" cy="4168390"/>
          </a:xfrm>
          <a:prstGeom prst="rect">
            <a:avLst/>
          </a:prstGeom>
        </p:spPr>
      </p:pic>
      <p:sp>
        <p:nvSpPr>
          <p:cNvPr id="12" name="Rectangle 11">
            <a:extLst>
              <a:ext uri="{FF2B5EF4-FFF2-40B4-BE49-F238E27FC236}">
                <a16:creationId xmlns:a16="http://schemas.microsoft.com/office/drawing/2014/main" id="{4EB16812-7D5F-4B72-8676-26C19E31057C}"/>
              </a:ext>
            </a:extLst>
          </p:cNvPr>
          <p:cNvSpPr/>
          <p:nvPr/>
        </p:nvSpPr>
        <p:spPr>
          <a:xfrm>
            <a:off x="-279400" y="-429491"/>
            <a:ext cx="13068299" cy="1635189"/>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83278"/>
            <a:ext cx="2895600" cy="1325563"/>
          </a:xfrm>
        </p:spPr>
        <p:txBody>
          <a:bodyPr/>
          <a:lstStyle/>
          <a:p>
            <a:r>
              <a:rPr lang="es-ES_tradnl" b="1" dirty="0">
                <a:solidFill>
                  <a:schemeClr val="bg1"/>
                </a:solidFill>
              </a:rPr>
              <a:t>  Cliente</a:t>
            </a:r>
            <a:endParaRPr lang="es-ES_tradnl" b="1" i="1" dirty="0">
              <a:solidFill>
                <a:schemeClr val="bg1"/>
              </a:solidFill>
            </a:endParaRPr>
          </a:p>
        </p:txBody>
      </p:sp>
      <p:sp>
        <p:nvSpPr>
          <p:cNvPr id="3" name="TextBox 2">
            <a:extLst>
              <a:ext uri="{FF2B5EF4-FFF2-40B4-BE49-F238E27FC236}">
                <a16:creationId xmlns:a16="http://schemas.microsoft.com/office/drawing/2014/main" id="{22D080D2-8B4E-4C13-8335-1576043EC264}"/>
              </a:ext>
            </a:extLst>
          </p:cNvPr>
          <p:cNvSpPr txBox="1"/>
          <p:nvPr/>
        </p:nvSpPr>
        <p:spPr>
          <a:xfrm>
            <a:off x="2537056" y="1574800"/>
            <a:ext cx="9286644" cy="3785652"/>
          </a:xfrm>
          <a:prstGeom prst="rect">
            <a:avLst/>
          </a:prstGeom>
          <a:noFill/>
        </p:spPr>
        <p:txBody>
          <a:bodyPr wrap="square" rtlCol="0">
            <a:spAutoFit/>
          </a:bodyPr>
          <a:lstStyle/>
          <a:p>
            <a:r>
              <a:rPr lang="es-ES_tradnl" sz="2400" dirty="0">
                <a:solidFill>
                  <a:schemeClr val="bg1"/>
                </a:solidFill>
              </a:rPr>
              <a:t>La tecnología utilizada para crear el cliente (la app) es </a:t>
            </a:r>
            <a:r>
              <a:rPr lang="es-ES_tradnl" sz="2400" b="1" i="1" dirty="0" err="1">
                <a:solidFill>
                  <a:schemeClr val="bg1"/>
                </a:solidFill>
              </a:rPr>
              <a:t>Flutter</a:t>
            </a:r>
            <a:r>
              <a:rPr lang="es-ES_tradnl" sz="2400" dirty="0">
                <a:solidFill>
                  <a:schemeClr val="bg1"/>
                </a:solidFill>
              </a:rPr>
              <a:t>. </a:t>
            </a:r>
          </a:p>
          <a:p>
            <a:r>
              <a:rPr lang="es-ES_tradnl" sz="2400" b="1" i="1" dirty="0" err="1">
                <a:solidFill>
                  <a:schemeClr val="bg1"/>
                </a:solidFill>
              </a:rPr>
              <a:t>Flutter</a:t>
            </a:r>
            <a:r>
              <a:rPr lang="es-ES_tradnl" sz="2400" dirty="0">
                <a:solidFill>
                  <a:schemeClr val="bg1"/>
                </a:solidFill>
              </a:rPr>
              <a:t> es una tecnología desarrollada por Google, programada en Dart, cuya peculiaridad es que compila el lenguaje Dart al lenguaje nativo de ambas plataformas, </a:t>
            </a:r>
            <a:r>
              <a:rPr lang="es-ES_tradnl" sz="2400" i="1" dirty="0">
                <a:solidFill>
                  <a:schemeClr val="bg1"/>
                </a:solidFill>
              </a:rPr>
              <a:t>Java/</a:t>
            </a:r>
            <a:r>
              <a:rPr lang="es-ES_tradnl" sz="2400" i="1" dirty="0" err="1">
                <a:solidFill>
                  <a:schemeClr val="bg1"/>
                </a:solidFill>
              </a:rPr>
              <a:t>Kotlin</a:t>
            </a:r>
            <a:r>
              <a:rPr lang="es-ES_tradnl" sz="2400" i="1" dirty="0">
                <a:solidFill>
                  <a:schemeClr val="bg1"/>
                </a:solidFill>
              </a:rPr>
              <a:t> </a:t>
            </a:r>
            <a:r>
              <a:rPr lang="es-ES_tradnl" sz="2400" dirty="0">
                <a:solidFill>
                  <a:schemeClr val="bg1"/>
                </a:solidFill>
              </a:rPr>
              <a:t>en </a:t>
            </a:r>
            <a:r>
              <a:rPr lang="es-ES_tradnl" sz="2400" i="1" dirty="0">
                <a:solidFill>
                  <a:schemeClr val="bg1"/>
                </a:solidFill>
              </a:rPr>
              <a:t>Android</a:t>
            </a:r>
            <a:r>
              <a:rPr lang="es-ES_tradnl" sz="2400" dirty="0">
                <a:solidFill>
                  <a:schemeClr val="bg1"/>
                </a:solidFill>
              </a:rPr>
              <a:t> y </a:t>
            </a:r>
            <a:r>
              <a:rPr lang="es-ES_tradnl" sz="2400" i="1" dirty="0" err="1">
                <a:solidFill>
                  <a:schemeClr val="bg1"/>
                </a:solidFill>
              </a:rPr>
              <a:t>Objective</a:t>
            </a:r>
            <a:r>
              <a:rPr lang="es-ES_tradnl" sz="2400" i="1" dirty="0">
                <a:solidFill>
                  <a:schemeClr val="bg1"/>
                </a:solidFill>
              </a:rPr>
              <a:t> C/Swift </a:t>
            </a:r>
            <a:r>
              <a:rPr lang="es-ES_tradnl" sz="2400" dirty="0">
                <a:solidFill>
                  <a:schemeClr val="bg1"/>
                </a:solidFill>
              </a:rPr>
              <a:t>en </a:t>
            </a:r>
            <a:r>
              <a:rPr lang="es-ES_tradnl" sz="2400" i="1" dirty="0">
                <a:solidFill>
                  <a:schemeClr val="bg1"/>
                </a:solidFill>
              </a:rPr>
              <a:t>iOS</a:t>
            </a:r>
            <a:r>
              <a:rPr lang="es-ES_tradnl" sz="2400" dirty="0">
                <a:solidFill>
                  <a:schemeClr val="bg1"/>
                </a:solidFill>
              </a:rPr>
              <a:t>.</a:t>
            </a:r>
          </a:p>
          <a:p>
            <a:endParaRPr lang="es-ES_tradnl" sz="2400" dirty="0">
              <a:solidFill>
                <a:schemeClr val="bg1"/>
              </a:solidFill>
            </a:endParaRPr>
          </a:p>
          <a:p>
            <a:r>
              <a:rPr lang="es-ES_tradnl" sz="2400" dirty="0">
                <a:solidFill>
                  <a:schemeClr val="bg1"/>
                </a:solidFill>
              </a:rPr>
              <a:t>Con un solo código podemos generar ambas aplicaciones. Para la mayoría de las acciones es suficiente, pero si queremos utilizar la cámara para medir el pulso, o comunicarnos con un dispositivo mediante el puerto USB, tenemos que desarrollar esa característica especifica en el lenguaje nativo de cada plataforma (actualmente solo desarrollado en Android).</a:t>
            </a:r>
          </a:p>
        </p:txBody>
      </p:sp>
      <p:sp>
        <p:nvSpPr>
          <p:cNvPr id="4" name="TextBox 3">
            <a:extLst>
              <a:ext uri="{FF2B5EF4-FFF2-40B4-BE49-F238E27FC236}">
                <a16:creationId xmlns:a16="http://schemas.microsoft.com/office/drawing/2014/main" id="{28685133-19E8-4F68-90A1-BEE33A8B85F5}"/>
              </a:ext>
            </a:extLst>
          </p:cNvPr>
          <p:cNvSpPr txBox="1"/>
          <p:nvPr/>
        </p:nvSpPr>
        <p:spPr>
          <a:xfrm>
            <a:off x="8166100" y="5755079"/>
            <a:ext cx="3657600" cy="584775"/>
          </a:xfrm>
          <a:prstGeom prst="rect">
            <a:avLst/>
          </a:prstGeom>
          <a:noFill/>
        </p:spPr>
        <p:txBody>
          <a:bodyPr wrap="square" rtlCol="0">
            <a:spAutoFit/>
          </a:bodyPr>
          <a:lstStyle/>
          <a:p>
            <a:pPr algn="r"/>
            <a:r>
              <a:rPr lang="es-ES_tradnl" sz="3200" dirty="0">
                <a:solidFill>
                  <a:schemeClr val="bg1"/>
                </a:solidFill>
                <a:hlinkClick r:id="rId3">
                  <a:extLst>
                    <a:ext uri="{A12FA001-AC4F-418D-AE19-62706E023703}">
                      <ahyp:hlinkClr xmlns:ahyp="http://schemas.microsoft.com/office/drawing/2018/hyperlinkcolor" val="tx"/>
                    </a:ext>
                  </a:extLst>
                </a:hlinkClick>
              </a:rPr>
              <a:t>Mas información </a:t>
            </a:r>
            <a:endParaRPr lang="es-ES_tradnl" sz="3200" dirty="0">
              <a:solidFill>
                <a:schemeClr val="bg1"/>
              </a:solidFill>
            </a:endParaRPr>
          </a:p>
        </p:txBody>
      </p:sp>
      <p:pic>
        <p:nvPicPr>
          <p:cNvPr id="6" name="Picture 5" descr="A close up of a logo&#10;&#10;Description automatically generated">
            <a:extLst>
              <a:ext uri="{FF2B5EF4-FFF2-40B4-BE49-F238E27FC236}">
                <a16:creationId xmlns:a16="http://schemas.microsoft.com/office/drawing/2014/main" id="{0065C9E5-B3E3-40BE-8ABF-B375881FF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5709746"/>
            <a:ext cx="650138" cy="803953"/>
          </a:xfrm>
          <a:prstGeom prst="rect">
            <a:avLst/>
          </a:prstGeom>
        </p:spPr>
      </p:pic>
      <p:pic>
        <p:nvPicPr>
          <p:cNvPr id="13" name="Picture 12" descr="A picture containing drawing, clock&#10;&#10;Description automatically generated">
            <a:extLst>
              <a:ext uri="{FF2B5EF4-FFF2-40B4-BE49-F238E27FC236}">
                <a16:creationId xmlns:a16="http://schemas.microsoft.com/office/drawing/2014/main" id="{F71326E4-1E83-47AF-A832-1ADD29AF48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539" y="5813882"/>
            <a:ext cx="650138" cy="75900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5F502CE-4909-4B1F-ABD3-5A0E8E059A5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770178" y="5759563"/>
            <a:ext cx="650139" cy="754136"/>
          </a:xfrm>
          <a:prstGeom prst="rect">
            <a:avLst/>
          </a:prstGeom>
        </p:spPr>
      </p:pic>
    </p:spTree>
    <p:extLst>
      <p:ext uri="{BB962C8B-B14F-4D97-AF65-F5344CB8AC3E}">
        <p14:creationId xmlns:p14="http://schemas.microsoft.com/office/powerpoint/2010/main" val="528006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180288" y="-152400"/>
            <a:ext cx="12677088" cy="1358097"/>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15">
            <a:extLst>
              <a:ext uri="{FF2B5EF4-FFF2-40B4-BE49-F238E27FC236}">
                <a16:creationId xmlns:a16="http://schemas.microsoft.com/office/drawing/2014/main" id="{B7260B4F-D04B-4199-A37A-EF82D022B258}"/>
              </a:ext>
            </a:extLst>
          </p:cNvPr>
          <p:cNvSpPr/>
          <p:nvPr/>
        </p:nvSpPr>
        <p:spPr>
          <a:xfrm rot="16200000">
            <a:off x="6675814" y="920880"/>
            <a:ext cx="7150100" cy="4978138"/>
          </a:xfrm>
          <a:prstGeom prst="rect">
            <a:avLst/>
          </a:prstGeom>
          <a:solidFill>
            <a:schemeClr val="bg1"/>
          </a:solid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57902"/>
            <a:ext cx="6261100" cy="1325563"/>
          </a:xfrm>
        </p:spPr>
        <p:txBody>
          <a:bodyPr/>
          <a:lstStyle/>
          <a:p>
            <a:r>
              <a:rPr lang="es-ES_tradnl" i="1" dirty="0">
                <a:solidFill>
                  <a:schemeClr val="bg1"/>
                </a:solidFill>
              </a:rPr>
              <a:t>  Extra</a:t>
            </a:r>
            <a:r>
              <a:rPr lang="es-ES_tradnl" b="1" dirty="0">
                <a:solidFill>
                  <a:schemeClr val="bg1"/>
                </a:solidFill>
              </a:rPr>
              <a:t>: Dispositivo Arduino</a:t>
            </a:r>
            <a:endParaRPr lang="es-ES_tradnl" b="1" i="1" dirty="0">
              <a:solidFill>
                <a:schemeClr val="bg1"/>
              </a:solidFill>
            </a:endParaRPr>
          </a:p>
        </p:txBody>
      </p:sp>
      <p:pic>
        <p:nvPicPr>
          <p:cNvPr id="9" name="Picture 8" descr="A circuit board&#10;&#10;Description automatically generated">
            <a:extLst>
              <a:ext uri="{FF2B5EF4-FFF2-40B4-BE49-F238E27FC236}">
                <a16:creationId xmlns:a16="http://schemas.microsoft.com/office/drawing/2014/main" id="{5AC67526-1B87-4364-90E2-B3E30E7B6931}"/>
              </a:ext>
            </a:extLst>
          </p:cNvPr>
          <p:cNvPicPr>
            <a:picLocks noChangeAspect="1"/>
          </p:cNvPicPr>
          <p:nvPr/>
        </p:nvPicPr>
        <p:blipFill rotWithShape="1">
          <a:blip r:embed="rId2">
            <a:extLst>
              <a:ext uri="{28A0092B-C50C-407E-A947-70E740481C1C}">
                <a14:useLocalDpi xmlns:a14="http://schemas.microsoft.com/office/drawing/2010/main" val="0"/>
              </a:ext>
            </a:extLst>
          </a:blip>
          <a:srcRect l="13051" r="15633"/>
          <a:stretch/>
        </p:blipFill>
        <p:spPr>
          <a:xfrm rot="5400000">
            <a:off x="8851120" y="51322"/>
            <a:ext cx="2073050" cy="2906908"/>
          </a:xfrm>
          <a:prstGeom prst="rect">
            <a:avLst/>
          </a:prstGeom>
          <a:ln>
            <a:noFill/>
          </a:ln>
          <a:effectLst>
            <a:softEdge rad="112500"/>
          </a:effectLst>
        </p:spPr>
      </p:pic>
      <p:pic>
        <p:nvPicPr>
          <p:cNvPr id="14" name="Picture 13" descr="A circuit board&#10;&#10;Description automatically generated">
            <a:extLst>
              <a:ext uri="{FF2B5EF4-FFF2-40B4-BE49-F238E27FC236}">
                <a16:creationId xmlns:a16="http://schemas.microsoft.com/office/drawing/2014/main" id="{6738E1A2-E5AC-4A93-AFB6-44D00CEEC0B9}"/>
              </a:ext>
            </a:extLst>
          </p:cNvPr>
          <p:cNvPicPr>
            <a:picLocks noChangeAspect="1"/>
          </p:cNvPicPr>
          <p:nvPr/>
        </p:nvPicPr>
        <p:blipFill rotWithShape="1">
          <a:blip r:embed="rId3">
            <a:extLst>
              <a:ext uri="{28A0092B-C50C-407E-A947-70E740481C1C}">
                <a14:useLocalDpi xmlns:a14="http://schemas.microsoft.com/office/drawing/2010/main" val="0"/>
              </a:ext>
            </a:extLst>
          </a:blip>
          <a:srcRect t="10151" b="11698"/>
          <a:stretch/>
        </p:blipFill>
        <p:spPr>
          <a:xfrm>
            <a:off x="8439151" y="4121837"/>
            <a:ext cx="2901948" cy="2267912"/>
          </a:xfrm>
          <a:prstGeom prst="rect">
            <a:avLst/>
          </a:prstGeom>
          <a:ln>
            <a:noFill/>
          </a:ln>
          <a:effectLst>
            <a:softEdge rad="112500"/>
          </a:effectLst>
        </p:spPr>
      </p:pic>
      <p:sp>
        <p:nvSpPr>
          <p:cNvPr id="17" name="TextBox 16">
            <a:extLst>
              <a:ext uri="{FF2B5EF4-FFF2-40B4-BE49-F238E27FC236}">
                <a16:creationId xmlns:a16="http://schemas.microsoft.com/office/drawing/2014/main" id="{CA06AC81-E072-428F-A03E-92EC727581F7}"/>
              </a:ext>
            </a:extLst>
          </p:cNvPr>
          <p:cNvSpPr txBox="1"/>
          <p:nvPr/>
        </p:nvSpPr>
        <p:spPr>
          <a:xfrm>
            <a:off x="9309795" y="1892300"/>
            <a:ext cx="1155700" cy="2646878"/>
          </a:xfrm>
          <a:prstGeom prst="rect">
            <a:avLst/>
          </a:prstGeom>
          <a:noFill/>
        </p:spPr>
        <p:txBody>
          <a:bodyPr wrap="square" rtlCol="0">
            <a:spAutoFit/>
          </a:bodyPr>
          <a:lstStyle/>
          <a:p>
            <a:pPr algn="ctr"/>
            <a:r>
              <a:rPr lang="es-ES_tradnl" sz="16600" dirty="0">
                <a:solidFill>
                  <a:srgbClr val="795548"/>
                </a:solidFill>
              </a:rPr>
              <a:t>+</a:t>
            </a:r>
            <a:endParaRPr lang="es-ES_tradnl" dirty="0">
              <a:solidFill>
                <a:srgbClr val="795548"/>
              </a:solidFill>
            </a:endParaRPr>
          </a:p>
        </p:txBody>
      </p:sp>
      <p:sp>
        <p:nvSpPr>
          <p:cNvPr id="18" name="TextBox 17">
            <a:extLst>
              <a:ext uri="{FF2B5EF4-FFF2-40B4-BE49-F238E27FC236}">
                <a16:creationId xmlns:a16="http://schemas.microsoft.com/office/drawing/2014/main" id="{03D43721-73C0-4C30-8CEE-2CD7DFB1FE93}"/>
              </a:ext>
            </a:extLst>
          </p:cNvPr>
          <p:cNvSpPr txBox="1"/>
          <p:nvPr/>
        </p:nvSpPr>
        <p:spPr>
          <a:xfrm>
            <a:off x="234097" y="1490347"/>
            <a:ext cx="7356244" cy="4708981"/>
          </a:xfrm>
          <a:prstGeom prst="rect">
            <a:avLst/>
          </a:prstGeom>
          <a:noFill/>
        </p:spPr>
        <p:txBody>
          <a:bodyPr wrap="square" rtlCol="0">
            <a:spAutoFit/>
          </a:bodyPr>
          <a:lstStyle/>
          <a:p>
            <a:r>
              <a:rPr lang="es-ES_tradnl" sz="2400" dirty="0">
                <a:solidFill>
                  <a:schemeClr val="bg1"/>
                </a:solidFill>
              </a:rPr>
              <a:t>Aprovechando la tecnología </a:t>
            </a:r>
            <a:r>
              <a:rPr lang="es-ES_tradnl" sz="2400" b="1" i="1" dirty="0">
                <a:solidFill>
                  <a:schemeClr val="bg1"/>
                </a:solidFill>
              </a:rPr>
              <a:t>OTG</a:t>
            </a:r>
            <a:r>
              <a:rPr lang="es-ES_tradnl" sz="2400" dirty="0">
                <a:solidFill>
                  <a:schemeClr val="bg1"/>
                </a:solidFill>
              </a:rPr>
              <a:t> actualmente presente en todos los smartphone </a:t>
            </a:r>
            <a:r>
              <a:rPr lang="es-ES_tradnl" sz="2400" b="1" i="1" dirty="0">
                <a:solidFill>
                  <a:schemeClr val="bg1"/>
                </a:solidFill>
              </a:rPr>
              <a:t>Android</a:t>
            </a:r>
            <a:r>
              <a:rPr lang="es-ES_tradnl" sz="2400" dirty="0">
                <a:solidFill>
                  <a:schemeClr val="bg1"/>
                </a:solidFill>
              </a:rPr>
              <a:t>, es posible programar y conectar un dispositivo </a:t>
            </a:r>
            <a:r>
              <a:rPr lang="es-ES_tradnl" sz="2400" b="1" i="1" dirty="0">
                <a:solidFill>
                  <a:schemeClr val="bg1"/>
                </a:solidFill>
              </a:rPr>
              <a:t>Arduino</a:t>
            </a:r>
            <a:r>
              <a:rPr lang="es-ES_tradnl" sz="2400" dirty="0">
                <a:solidFill>
                  <a:schemeClr val="bg1"/>
                </a:solidFill>
              </a:rPr>
              <a:t> y un sensor (en este caso el </a:t>
            </a:r>
            <a:r>
              <a:rPr lang="es-ES_tradnl" sz="2400" b="1" i="1" dirty="0">
                <a:solidFill>
                  <a:schemeClr val="bg1"/>
                </a:solidFill>
              </a:rPr>
              <a:t>MAX30100</a:t>
            </a:r>
            <a:r>
              <a:rPr lang="es-ES_tradnl" sz="2400" dirty="0">
                <a:solidFill>
                  <a:schemeClr val="bg1"/>
                </a:solidFill>
              </a:rPr>
              <a:t>) al smartphone mediante un cable USB.</a:t>
            </a:r>
          </a:p>
          <a:p>
            <a:endParaRPr lang="es-ES_tradnl" sz="2400" dirty="0">
              <a:solidFill>
                <a:schemeClr val="bg1"/>
              </a:solidFill>
            </a:endParaRPr>
          </a:p>
          <a:p>
            <a:r>
              <a:rPr lang="es-ES_tradnl" sz="2400" dirty="0">
                <a:solidFill>
                  <a:schemeClr val="bg1"/>
                </a:solidFill>
              </a:rPr>
              <a:t>En este caso, el microcontrolador elegido es el </a:t>
            </a:r>
            <a:r>
              <a:rPr lang="es-ES_tradnl" sz="2400" b="1" i="1" dirty="0" err="1">
                <a:solidFill>
                  <a:schemeClr val="bg1"/>
                </a:solidFill>
              </a:rPr>
              <a:t>Wemos</a:t>
            </a:r>
            <a:r>
              <a:rPr lang="es-ES_tradnl" sz="2400" dirty="0">
                <a:solidFill>
                  <a:schemeClr val="bg1"/>
                </a:solidFill>
              </a:rPr>
              <a:t> </a:t>
            </a:r>
            <a:r>
              <a:rPr lang="es-ES_tradnl" sz="2400" b="1" i="1" dirty="0">
                <a:solidFill>
                  <a:schemeClr val="bg1"/>
                </a:solidFill>
              </a:rPr>
              <a:t>D1</a:t>
            </a:r>
            <a:r>
              <a:rPr lang="es-ES_tradnl" sz="2400" dirty="0">
                <a:solidFill>
                  <a:schemeClr val="bg1"/>
                </a:solidFill>
              </a:rPr>
              <a:t> que es un </a:t>
            </a:r>
            <a:r>
              <a:rPr lang="es-ES_tradnl" sz="2400" b="1" i="1" dirty="0">
                <a:solidFill>
                  <a:schemeClr val="bg1"/>
                </a:solidFill>
              </a:rPr>
              <a:t>ESP8266</a:t>
            </a:r>
            <a:r>
              <a:rPr lang="es-ES_tradnl" sz="2400" dirty="0">
                <a:solidFill>
                  <a:schemeClr val="bg1"/>
                </a:solidFill>
              </a:rPr>
              <a:t> mejorado. Este microcontrolador cuenta con conexión </a:t>
            </a:r>
            <a:r>
              <a:rPr lang="es-ES_tradnl" sz="2400" dirty="0" err="1">
                <a:solidFill>
                  <a:schemeClr val="bg1"/>
                </a:solidFill>
              </a:rPr>
              <a:t>WiFi</a:t>
            </a:r>
            <a:r>
              <a:rPr lang="es-ES_tradnl" sz="2400" dirty="0">
                <a:solidFill>
                  <a:schemeClr val="bg1"/>
                </a:solidFill>
              </a:rPr>
              <a:t>. Podemos ver la lectura en un navegador a la vez que se le envía dicha medida al smartphone mediante el cable USB.</a:t>
            </a:r>
          </a:p>
          <a:p>
            <a:endParaRPr lang="es-ES_tradnl" sz="2400" dirty="0">
              <a:solidFill>
                <a:schemeClr val="bg1"/>
              </a:solidFill>
            </a:endParaRPr>
          </a:p>
          <a:p>
            <a:r>
              <a:rPr lang="es-ES_tradnl" dirty="0">
                <a:solidFill>
                  <a:schemeClr val="bg1"/>
                </a:solidFill>
              </a:rPr>
              <a:t>*La unidad de demo en la exposición tendrá el wifi desactivado, debido a la complejidad de conectarlo a la red de la universidad.</a:t>
            </a:r>
          </a:p>
        </p:txBody>
      </p:sp>
    </p:spTree>
    <p:extLst>
      <p:ext uri="{BB962C8B-B14F-4D97-AF65-F5344CB8AC3E}">
        <p14:creationId xmlns:p14="http://schemas.microsoft.com/office/powerpoint/2010/main" val="1402289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1731</Words>
  <Application>Microsoft Office PowerPoint</Application>
  <PresentationFormat>Widescreen</PresentationFormat>
  <Paragraphs>120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TensionApp</vt:lpstr>
      <vt:lpstr>IDEA I: Artículo Ainara Garde</vt:lpstr>
      <vt:lpstr>IDEA II: Control de Medidas</vt:lpstr>
      <vt:lpstr>PROPUESTA: TensionApp</vt:lpstr>
      <vt:lpstr>TensionApp</vt:lpstr>
      <vt:lpstr>  Arquitectura</vt:lpstr>
      <vt:lpstr>  Servidor</vt:lpstr>
      <vt:lpstr>  Cliente</vt:lpstr>
      <vt:lpstr>  Extra: Dispositivo Arduino</vt:lpstr>
      <vt:lpstr>  Extra: Dispositivo Arduino</vt:lpstr>
      <vt:lpstr>Captura del pulso: Cámara</vt:lpstr>
      <vt:lpstr>Captura del pulso: Cámara</vt:lpstr>
      <vt:lpstr>Captura del pulso: Cámara</vt:lpstr>
      <vt:lpstr>Captura del pulso: Cámara</vt:lpstr>
      <vt:lpstr>Captura del pulso: Cámara</vt:lpstr>
      <vt:lpstr>PowerPoint Presentation</vt:lpstr>
      <vt:lpstr>PowerPoint Presentation</vt:lpstr>
      <vt:lpstr>Captura del pulso: Arduino</vt:lpstr>
      <vt:lpstr>Captura del pulso: Arduino</vt:lpstr>
      <vt:lpstr>Captura del pulso: Arduino</vt:lpstr>
      <vt:lpstr>Captura del pulso: Arduino</vt:lpstr>
      <vt:lpstr>Captura del pulso: Arduino</vt:lpstr>
      <vt:lpstr>¡Pruébelo usted mismo!  Usuario: test@upna | Contraseña: test_upna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TensionApp</dc:title>
  <dc:creator>MIGUEL FUERTES FERNANDEZ</dc:creator>
  <cp:lastModifiedBy>Fuertes Fernandez, Miguel Jesus</cp:lastModifiedBy>
  <cp:revision>34</cp:revision>
  <dcterms:created xsi:type="dcterms:W3CDTF">2020-03-07T22:47:34Z</dcterms:created>
  <dcterms:modified xsi:type="dcterms:W3CDTF">2020-03-09T14:42:23Z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2e00b9-34e2-4b26-a577-af1fd0f9f7ee_Enabled">
    <vt:lpwstr>True</vt:lpwstr>
  </property>
  <property fmtid="{D5CDD505-2E9C-101B-9397-08002B2CF9AE}" pid="3" name="MSIP_Label_112e00b9-34e2-4b26-a577-af1fd0f9f7ee_SiteId">
    <vt:lpwstr>33440fc6-b7c7-412c-bb73-0e70b0198d5a</vt:lpwstr>
  </property>
  <property fmtid="{D5CDD505-2E9C-101B-9397-08002B2CF9AE}" pid="4" name="MSIP_Label_112e00b9-34e2-4b26-a577-af1fd0f9f7ee_Owner">
    <vt:lpwstr>miguel.fuertesf@atos.net</vt:lpwstr>
  </property>
  <property fmtid="{D5CDD505-2E9C-101B-9397-08002B2CF9AE}" pid="5" name="MSIP_Label_112e00b9-34e2-4b26-a577-af1fd0f9f7ee_SetDate">
    <vt:lpwstr>2020-03-09T13:42:05.8921301Z</vt:lpwstr>
  </property>
  <property fmtid="{D5CDD505-2E9C-101B-9397-08002B2CF9AE}" pid="6" name="MSIP_Label_112e00b9-34e2-4b26-a577-af1fd0f9f7ee_Name">
    <vt:lpwstr>Atos For Internal Use</vt:lpwstr>
  </property>
  <property fmtid="{D5CDD505-2E9C-101B-9397-08002B2CF9AE}" pid="7" name="MSIP_Label_112e00b9-34e2-4b26-a577-af1fd0f9f7ee_Application">
    <vt:lpwstr>Microsoft Azure Information Protection</vt:lpwstr>
  </property>
  <property fmtid="{D5CDD505-2E9C-101B-9397-08002B2CF9AE}" pid="8" name="MSIP_Label_112e00b9-34e2-4b26-a577-af1fd0f9f7ee_ActionId">
    <vt:lpwstr>eaf46c24-3517-49d0-afd6-9b78d4270b81</vt:lpwstr>
  </property>
  <property fmtid="{D5CDD505-2E9C-101B-9397-08002B2CF9AE}" pid="9" name="MSIP_Label_112e00b9-34e2-4b26-a577-af1fd0f9f7ee_Extended_MSFT_Method">
    <vt:lpwstr>Automatic</vt:lpwstr>
  </property>
  <property fmtid="{D5CDD505-2E9C-101B-9397-08002B2CF9AE}" pid="10" name="MSIP_Label_e463cba9-5f6c-478d-9329-7b2295e4e8ed_Enabled">
    <vt:lpwstr>True</vt:lpwstr>
  </property>
  <property fmtid="{D5CDD505-2E9C-101B-9397-08002B2CF9AE}" pid="11" name="MSIP_Label_e463cba9-5f6c-478d-9329-7b2295e4e8ed_SiteId">
    <vt:lpwstr>33440fc6-b7c7-412c-bb73-0e70b0198d5a</vt:lpwstr>
  </property>
  <property fmtid="{D5CDD505-2E9C-101B-9397-08002B2CF9AE}" pid="12" name="MSIP_Label_e463cba9-5f6c-478d-9329-7b2295e4e8ed_Owner">
    <vt:lpwstr>miguel.fuertesf@atos.net</vt:lpwstr>
  </property>
  <property fmtid="{D5CDD505-2E9C-101B-9397-08002B2CF9AE}" pid="13" name="MSIP_Label_e463cba9-5f6c-478d-9329-7b2295e4e8ed_SetDate">
    <vt:lpwstr>2020-03-09T13:42:05.8921301Z</vt:lpwstr>
  </property>
  <property fmtid="{D5CDD505-2E9C-101B-9397-08002B2CF9AE}" pid="14" name="MSIP_Label_e463cba9-5f6c-478d-9329-7b2295e4e8ed_Name">
    <vt:lpwstr>Atos For Internal Use - All Employees</vt:lpwstr>
  </property>
  <property fmtid="{D5CDD505-2E9C-101B-9397-08002B2CF9AE}" pid="15" name="MSIP_Label_e463cba9-5f6c-478d-9329-7b2295e4e8ed_Application">
    <vt:lpwstr>Microsoft Azure Information Protection</vt:lpwstr>
  </property>
  <property fmtid="{D5CDD505-2E9C-101B-9397-08002B2CF9AE}" pid="16" name="MSIP_Label_e463cba9-5f6c-478d-9329-7b2295e4e8ed_ActionId">
    <vt:lpwstr>eaf46c24-3517-49d0-afd6-9b78d4270b81</vt:lpwstr>
  </property>
  <property fmtid="{D5CDD505-2E9C-101B-9397-08002B2CF9AE}" pid="17" name="MSIP_Label_e463cba9-5f6c-478d-9329-7b2295e4e8ed_Parent">
    <vt:lpwstr>112e00b9-34e2-4b26-a577-af1fd0f9f7ee</vt:lpwstr>
  </property>
  <property fmtid="{D5CDD505-2E9C-101B-9397-08002B2CF9AE}" pid="18" name="MSIP_Label_e463cba9-5f6c-478d-9329-7b2295e4e8ed_Extended_MSFT_Method">
    <vt:lpwstr>Automatic</vt:lpwstr>
  </property>
  <property fmtid="{D5CDD505-2E9C-101B-9397-08002B2CF9AE}" pid="19" name="Sensitivity">
    <vt:lpwstr>Atos For Internal Use Atos For Internal Use - All Employees</vt:lpwstr>
  </property>
</Properties>
</file>